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1" r:id="rId2"/>
    <p:sldId id="264" r:id="rId3"/>
    <p:sldId id="281" r:id="rId4"/>
    <p:sldId id="284" r:id="rId5"/>
    <p:sldId id="282" r:id="rId6"/>
    <p:sldId id="283" r:id="rId7"/>
    <p:sldId id="263" r:id="rId8"/>
    <p:sldId id="265" r:id="rId9"/>
    <p:sldId id="266" r:id="rId10"/>
    <p:sldId id="285" r:id="rId11"/>
    <p:sldId id="288" r:id="rId12"/>
    <p:sldId id="268" r:id="rId13"/>
    <p:sldId id="269" r:id="rId14"/>
    <p:sldId id="270" r:id="rId15"/>
    <p:sldId id="301" r:id="rId16"/>
    <p:sldId id="297" r:id="rId17"/>
    <p:sldId id="298" r:id="rId18"/>
    <p:sldId id="299" r:id="rId19"/>
    <p:sldId id="300" r:id="rId20"/>
    <p:sldId id="271" r:id="rId21"/>
    <p:sldId id="286" r:id="rId22"/>
    <p:sldId id="287" r:id="rId23"/>
    <p:sldId id="290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80" r:id="rId32"/>
    <p:sldId id="279" r:id="rId33"/>
    <p:sldId id="303" r:id="rId3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1217A-B682-4D61-96A0-2437DE06AA65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B2CBD-F41D-4A93-81D8-9B3975F04B3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15EF-EBE6-47BC-B933-C102BE09BFEB}" type="datetimeFigureOut">
              <a:rPr lang="id-ID" smtClean="0"/>
              <a:pPr/>
              <a:t>29/10/2014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A630-790B-4DF2-A7D5-4AA7808BA5D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8.wmf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0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22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package" Target="../embeddings/Microsoft_Office_Excel_Worksheet1.xlsx"/><Relationship Id="rId3" Type="http://schemas.openxmlformats.org/officeDocument/2006/relationships/image" Target="../media/image12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oleObject" Target="../embeddings/Microsoft_Office_Excel_97-2003_Worksheet1.xls"/><Relationship Id="rId3" Type="http://schemas.openxmlformats.org/officeDocument/2006/relationships/image" Target="../media/image30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34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3.jpeg"/><Relationship Id="rId2" Type="http://schemas.openxmlformats.org/officeDocument/2006/relationships/image" Target="../media/image12.jpeg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36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8.jpeg"/><Relationship Id="rId17" Type="http://schemas.openxmlformats.org/officeDocument/2006/relationships/image" Target="../media/image43.jpeg"/><Relationship Id="rId2" Type="http://schemas.openxmlformats.org/officeDocument/2006/relationships/image" Target="../media/image12.jpeg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41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45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44.jpeg"/><Relationship Id="rId2" Type="http://schemas.openxmlformats.org/officeDocument/2006/relationships/image" Target="../media/image12.jpeg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47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50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4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52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54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5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9.jpeg"/><Relationship Id="rId4" Type="http://schemas.openxmlformats.org/officeDocument/2006/relationships/image" Target="../media/image2.jpeg"/><Relationship Id="rId9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d-ID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INVESMENTS </a:t>
            </a:r>
            <a:r>
              <a:rPr lang="id-I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PROFILE</a:t>
            </a:r>
          </a:p>
          <a:p>
            <a:r>
              <a:rPr lang="id-ID" sz="4400" b="1" dirty="0" smtClean="0">
                <a:solidFill>
                  <a:srgbClr val="FFC000"/>
                </a:solidFill>
              </a:rPr>
              <a:t>PELUANG INVESTASI KOTA LANGSA</a:t>
            </a:r>
            <a:r>
              <a:rPr lang="en-US" sz="4400" b="1" dirty="0" smtClean="0">
                <a:solidFill>
                  <a:srgbClr val="FFC000"/>
                </a:solidFill>
              </a:rPr>
              <a:t> DAN DAERAH HINTERLAND</a:t>
            </a:r>
            <a:endParaRPr lang="id-ID" sz="1900" b="1" i="1" dirty="0" smtClean="0">
              <a:solidFill>
                <a:srgbClr val="C00000"/>
              </a:solidFill>
            </a:endParaRPr>
          </a:p>
          <a:p>
            <a:endParaRPr lang="id-ID" sz="1600" b="1" i="1" dirty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 smtClean="0">
              <a:solidFill>
                <a:srgbClr val="FF0000"/>
              </a:solidFill>
            </a:endParaRPr>
          </a:p>
          <a:p>
            <a:endParaRPr lang="id-ID" sz="1600" b="1" i="1" dirty="0">
              <a:solidFill>
                <a:srgbClr val="FF0000"/>
              </a:solidFill>
            </a:endParaRPr>
          </a:p>
          <a:p>
            <a:r>
              <a:rPr lang="id-ID" sz="3000" b="1" i="1" dirty="0" smtClean="0">
                <a:solidFill>
                  <a:schemeClr val="tx1"/>
                </a:solidFill>
              </a:rPr>
              <a:t>201</a:t>
            </a:r>
            <a:r>
              <a:rPr lang="en-US" sz="3000" b="1" i="1" dirty="0" smtClean="0">
                <a:solidFill>
                  <a:schemeClr val="tx1"/>
                </a:solidFill>
              </a:rPr>
              <a:t>4</a:t>
            </a:r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928794" y="6000768"/>
            <a:ext cx="114300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000768"/>
            <a:ext cx="92866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F:\Foto 2\Copy of IMG_189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"/>
            <a:ext cx="9144000" cy="1571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rc_mi" descr="https://encrypted-tbn1.gstatic.com/images?q=tbn:ANd9GcQ2tmDu9ieImi4dIBNyZhwDCrA_Y3tSIBB4t6zt54-qwk-VEKW-CA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29058" y="3500438"/>
            <a:ext cx="121444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id-ID" dirty="0" smtClean="0"/>
              <a:t>Ekonomi Aceh</a:t>
            </a:r>
            <a:r>
              <a:rPr lang="en-US" dirty="0" smtClean="0"/>
              <a:t>/ Aceh Economic</a:t>
            </a:r>
            <a:endParaRPr lang="id-ID" dirty="0" smtClean="0"/>
          </a:p>
          <a:p>
            <a:pPr marL="514350" indent="-514350">
              <a:buFont typeface="Arial" pitchFamily="34" charset="0"/>
              <a:buAutoNum type="arabicPeriod"/>
            </a:pPr>
            <a:r>
              <a:rPr lang="id-ID" dirty="0" smtClean="0"/>
              <a:t>Sejarah pelabuhan Kuala Langsa</a:t>
            </a:r>
            <a:r>
              <a:rPr lang="en-US" dirty="0" smtClean="0"/>
              <a:t>/History of Kuala </a:t>
            </a:r>
            <a:r>
              <a:rPr lang="en-US" dirty="0" err="1" smtClean="0"/>
              <a:t>Langsa</a:t>
            </a:r>
            <a:r>
              <a:rPr lang="en-US" dirty="0" smtClean="0"/>
              <a:t> Port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id-ID" dirty="0" smtClean="0"/>
              <a:t>Kenapa harus berinvestasi di Kuala Langsa</a:t>
            </a:r>
            <a:r>
              <a:rPr lang="en-US" dirty="0" smtClean="0"/>
              <a:t>/Why must be Invested in Kuala </a:t>
            </a:r>
            <a:r>
              <a:rPr lang="en-US" dirty="0" err="1" smtClean="0"/>
              <a:t>Langsa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id-ID" dirty="0" smtClean="0"/>
              <a:t>Kesempatan Bisnis dan Investasi</a:t>
            </a:r>
            <a:r>
              <a:rPr lang="en-US" dirty="0" smtClean="0"/>
              <a:t>/Business and Investment Opportunity</a:t>
            </a:r>
            <a:endParaRPr lang="id-ID" dirty="0" smtClean="0"/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DAFTAR ISI                                                                CONTENTS 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endParaRPr lang="id-ID" dirty="0" smtClean="0"/>
          </a:p>
          <a:p>
            <a:pPr marL="1885950" lvl="3" indent="-514350">
              <a:buAutoNum type="arabicPeriod"/>
            </a:pP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ECONOMIC OF ACEH : </a:t>
            </a:r>
            <a:endParaRPr lang="id-ID" sz="2800" b="1" dirty="0">
              <a:solidFill>
                <a:srgbClr val="C00000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714488"/>
            <a:ext cx="5500694" cy="414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500694" y="1785926"/>
            <a:ext cx="3643306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Since 2005, the economic trend of Aceh follows the trend of agriculture sector</a:t>
            </a:r>
            <a:endParaRPr lang="id-ID" sz="2400" dirty="0" smtClean="0"/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endParaRPr lang="id-ID" sz="2400" b="1" dirty="0" smtClean="0">
              <a:solidFill>
                <a:srgbClr val="C00000"/>
              </a:solidFill>
            </a:endParaRPr>
          </a:p>
          <a:p>
            <a:r>
              <a:rPr lang="id-ID" sz="900" b="1" dirty="0" smtClean="0">
                <a:solidFill>
                  <a:srgbClr val="C00000"/>
                </a:solidFill>
              </a:rPr>
              <a:t>Source : World Bank, 2011 </a:t>
            </a:r>
            <a:endParaRPr lang="id-ID" sz="9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Agriculture, trade and service sectors have the greater contribution…</a:t>
            </a:r>
            <a:endParaRPr lang="id-ID" sz="2800" b="1" dirty="0">
              <a:solidFill>
                <a:srgbClr val="C00000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0" y="1714488"/>
            <a:ext cx="8858280" cy="402258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7158" y="5572140"/>
            <a:ext cx="5643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 smtClean="0"/>
              <a:t>Source : World Bank.2011</a:t>
            </a:r>
            <a:endParaRPr lang="id-ID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err="1" smtClean="0"/>
              <a:t>The</a:t>
            </a:r>
            <a:r>
              <a:rPr lang="es-ES_tradnl" sz="2800" dirty="0" smtClean="0"/>
              <a:t> </a:t>
            </a:r>
            <a:r>
              <a:rPr lang="id-ID" sz="2800" dirty="0" smtClean="0"/>
              <a:t> Aceh </a:t>
            </a:r>
            <a:r>
              <a:rPr lang="es-ES_tradnl" sz="2800" dirty="0" err="1" smtClean="0"/>
              <a:t>export</a:t>
            </a:r>
            <a:r>
              <a:rPr lang="es-ES_tradnl" sz="2800" dirty="0" smtClean="0"/>
              <a:t> of </a:t>
            </a:r>
            <a:r>
              <a:rPr lang="es-ES_tradnl" sz="2800" dirty="0" err="1" smtClean="0"/>
              <a:t>agriculture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commodities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is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increasing</a:t>
            </a:r>
            <a:endParaRPr lang="id-ID" sz="2800" b="1" dirty="0">
              <a:solidFill>
                <a:srgbClr val="C00000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5800" y="1676400"/>
            <a:ext cx="781529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714348" y="5643578"/>
            <a:ext cx="5643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 smtClean="0"/>
              <a:t>Source : World Bank.2011</a:t>
            </a:r>
            <a:endParaRPr lang="id-ID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err="1" smtClean="0"/>
              <a:t>The</a:t>
            </a:r>
            <a:r>
              <a:rPr lang="es-ES_tradnl" sz="2800" dirty="0" smtClean="0"/>
              <a:t> </a:t>
            </a:r>
            <a:r>
              <a:rPr lang="id-ID" sz="2800" dirty="0" smtClean="0"/>
              <a:t> Economic Growth of Aceh</a:t>
            </a:r>
            <a:endParaRPr lang="id-ID" sz="2800" b="1" dirty="0">
              <a:solidFill>
                <a:srgbClr val="C00000"/>
              </a:solidFill>
            </a:endParaRPr>
          </a:p>
        </p:txBody>
      </p:sp>
      <p:pic>
        <p:nvPicPr>
          <p:cNvPr id="22" name="Content Placeholder 3"/>
          <p:cNvPicPr>
            <a:picLocks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28728" y="1785926"/>
            <a:ext cx="5957910" cy="411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286248" y="5715016"/>
            <a:ext cx="29289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 smtClean="0"/>
              <a:t>Source : World Bank.2011</a:t>
            </a:r>
            <a:endParaRPr lang="id-ID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>
                <a:solidFill>
                  <a:srgbClr val="C00000"/>
                </a:solidFill>
              </a:rPr>
              <a:t>LANGSA DAN SEKITARNYA</a:t>
            </a:r>
            <a:r>
              <a:rPr lang="en-US" sz="2000" b="1" dirty="0" smtClean="0">
                <a:solidFill>
                  <a:srgbClr val="C00000"/>
                </a:solidFill>
              </a:rPr>
              <a:t>/LANGSA MUNICPALITY AND IT’s SURROUNDINGS </a:t>
            </a:r>
            <a:r>
              <a:rPr lang="id-ID" sz="2000" b="1" dirty="0" smtClean="0">
                <a:solidFill>
                  <a:srgbClr val="C00000"/>
                </a:solidFill>
              </a:rPr>
              <a:t> </a:t>
            </a:r>
            <a:endParaRPr lang="id-ID" sz="2000" b="1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714488"/>
            <a:ext cx="4714876" cy="414340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86314" y="1714488"/>
            <a:ext cx="4357686" cy="4071966"/>
          </a:xfrm>
          <a:prstGeom prst="rect">
            <a:avLst/>
          </a:prstGeom>
          <a:solidFill>
            <a:schemeClr val="tx2"/>
          </a:solidFill>
          <a:ln w="9525">
            <a:solidFill>
              <a:srgbClr val="33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id-ID" sz="2100" b="1" dirty="0" smtClean="0">
              <a:solidFill>
                <a:schemeClr val="tx1"/>
              </a:solidFill>
            </a:endParaRPr>
          </a:p>
          <a:p>
            <a:pPr marL="360363" indent="-360363" algn="just">
              <a:buFont typeface="Arial" pitchFamily="34" charset="0"/>
              <a:buChar char="•"/>
            </a:pPr>
            <a:r>
              <a:rPr lang="id-ID" sz="2100" dirty="0" smtClean="0">
                <a:solidFill>
                  <a:schemeClr val="tx1"/>
                </a:solidFill>
              </a:rPr>
              <a:t>Sejak Abad ke-17 sebagai pelabuhan pengekspor  : Karet, lada, emas, kopi, rotan, dan pinang</a:t>
            </a:r>
            <a:r>
              <a:rPr lang="id-ID" sz="2100" b="1" dirty="0" smtClean="0">
                <a:solidFill>
                  <a:schemeClr val="tx1"/>
                </a:solidFill>
              </a:rPr>
              <a:t>.</a:t>
            </a:r>
            <a:r>
              <a:rPr lang="en-US" sz="2100" b="1" dirty="0" smtClean="0">
                <a:solidFill>
                  <a:schemeClr val="tx1"/>
                </a:solidFill>
              </a:rPr>
              <a:t>/Since 17</a:t>
            </a:r>
            <a:r>
              <a:rPr lang="en-US" sz="21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100" b="1" dirty="0" smtClean="0">
                <a:solidFill>
                  <a:schemeClr val="tx1"/>
                </a:solidFill>
              </a:rPr>
              <a:t> Centuries stated as export port: rubber, black pepper, gold, coffee, rattan and </a:t>
            </a:r>
            <a:r>
              <a:rPr lang="en-US" sz="2100" b="1" dirty="0" err="1" smtClean="0">
                <a:solidFill>
                  <a:schemeClr val="tx1"/>
                </a:solidFill>
              </a:rPr>
              <a:t>pinang</a:t>
            </a:r>
            <a:r>
              <a:rPr lang="id-ID" sz="2100" b="1" dirty="0" smtClean="0">
                <a:solidFill>
                  <a:schemeClr val="tx1"/>
                </a:solidFill>
              </a:rPr>
              <a:t>	</a:t>
            </a:r>
          </a:p>
          <a:p>
            <a:pPr marL="360363" indent="-360363" algn="just">
              <a:buFont typeface="Arial" pitchFamily="34" charset="0"/>
              <a:buChar char="•"/>
            </a:pP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Pelabuhan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Kuala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terletak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dalam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aliran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Sungai/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Krueng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(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berada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± 7</a:t>
            </a:r>
            <a:r>
              <a:rPr lang="id-ID" sz="2100" b="0" dirty="0" smtClean="0">
                <a:solidFill>
                  <a:schemeClr val="tx1"/>
                </a:solidFill>
                <a:latin typeface="Calibri" pitchFamily="34" charset="0"/>
              </a:rPr>
              <a:t>-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8 km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dari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muara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;/ Kuala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Port located at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Krueng</a:t>
            </a:r>
            <a:r>
              <a:rPr lang="en-US" sz="21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en-US" sz="2100" dirty="0" smtClean="0">
                <a:solidFill>
                  <a:schemeClr val="tx1"/>
                </a:solidFill>
                <a:latin typeface="Calibri" pitchFamily="34" charset="0"/>
              </a:rPr>
              <a:t> 7-8 Km from mouth of river</a:t>
            </a:r>
            <a:endParaRPr lang="id-ID" sz="2100" b="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377825" indent="-377825" algn="just" defTabSz="1011238"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Pelabuhan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ini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merupakan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pintu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gerbang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bagi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komoditi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yang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diangkut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keluar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maupun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yang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masuk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ke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wilayah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bagian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selatan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/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tenggara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dari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pesisir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timur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Provinsi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Aceh,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khususnya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Kabupaten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Aceh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Timur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, Kota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id-ID" sz="2100" dirty="0" smtClean="0">
                <a:solidFill>
                  <a:schemeClr val="tx1"/>
                </a:solidFill>
                <a:latin typeface="Calibri" pitchFamily="34" charset="0"/>
              </a:rPr>
              <a:t>, Kabupaten Gayo Lues, dan 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Kabupaten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Aceh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Tamiang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;/ This port classified as main gate away for the commodities distributed to outside and inside from southern/south east/east coast of Aceh Province. Especially East Aceh District,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Langsa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Municipality,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Gayo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Lues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District and Aceh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Tamiang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District.</a:t>
            </a:r>
            <a:endParaRPr lang="id-ID" sz="2100" b="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377825" indent="-377825" algn="just" defTabSz="1011238"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Pelabuhan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ini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memiliki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prospek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yang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cukup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baik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untuk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perdagangan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luar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negeri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karena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didukung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oleh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hinterlandnya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yang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memiliki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berbagai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komoditas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eksport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seperti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karet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dan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kelapa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sawit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pinang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coklat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kelapa</a:t>
            </a:r>
            <a:r>
              <a:rPr lang="id-ID" sz="2100" b="0" dirty="0" smtClean="0">
                <a:solidFill>
                  <a:schemeClr val="tx1"/>
                </a:solidFill>
                <a:latin typeface="Calibri" pitchFamily="34" charset="0"/>
              </a:rPr>
              <a:t>,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d-ID" sz="2100" b="0" dirty="0" smtClean="0">
                <a:solidFill>
                  <a:schemeClr val="tx1"/>
                </a:solidFill>
                <a:latin typeface="Calibri" pitchFamily="34" charset="0"/>
              </a:rPr>
              <a:t>s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elain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itu</a:t>
            </a:r>
            <a:r>
              <a:rPr lang="id-ID" sz="2100" b="0" dirty="0" smtClean="0">
                <a:solidFill>
                  <a:schemeClr val="tx1"/>
                </a:solidFill>
                <a:latin typeface="Calibri" pitchFamily="34" charset="0"/>
              </a:rPr>
              <a:t> juga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berbagai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komoditas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konsumsi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masyarakat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;/This port had good prospect for doing overseas trade because it was fully supported by hinterland region which had export commodities such as: rubber, palm oil, </a:t>
            </a:r>
            <a:r>
              <a:rPr lang="en-US" sz="2100" b="0" dirty="0" err="1" smtClean="0">
                <a:solidFill>
                  <a:schemeClr val="tx1"/>
                </a:solidFill>
                <a:latin typeface="Calibri" pitchFamily="34" charset="0"/>
              </a:rPr>
              <a:t>pinang</a:t>
            </a:r>
            <a:r>
              <a:rPr lang="en-US" sz="2100" b="0" dirty="0" smtClean="0">
                <a:solidFill>
                  <a:schemeClr val="tx1"/>
                </a:solidFill>
                <a:latin typeface="Calibri" pitchFamily="34" charset="0"/>
              </a:rPr>
              <a:t>, cocoa, coconut and also available of communities consumptions.</a:t>
            </a:r>
          </a:p>
          <a:p>
            <a:pPr marL="360363" indent="-360363" algn="l">
              <a:buFont typeface="Wingdings" pitchFamily="2" charset="2"/>
              <a:buChar char="ü"/>
            </a:pPr>
            <a:endParaRPr lang="id-ID" sz="3000" b="1" dirty="0" smtClean="0">
              <a:solidFill>
                <a:schemeClr val="tx1"/>
              </a:solidFill>
            </a:endParaRPr>
          </a:p>
          <a:p>
            <a:pPr marL="360363" indent="-360363" algn="l">
              <a:buFont typeface="Wingdings" pitchFamily="2" charset="2"/>
              <a:buChar char="ü"/>
            </a:pPr>
            <a:endParaRPr lang="id-ID" sz="30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endParaRPr lang="id-ID" sz="30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endParaRPr lang="id-ID" sz="3000" b="1" dirty="0" smtClean="0">
              <a:solidFill>
                <a:schemeClr val="tx1"/>
              </a:solidFill>
            </a:endParaRPr>
          </a:p>
          <a:p>
            <a:pPr algn="l"/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SEKILAS PELABUHAN KUALA LANGSA</a:t>
            </a:r>
            <a:r>
              <a:rPr lang="en-US" sz="2800" b="1" dirty="0" smtClean="0">
                <a:solidFill>
                  <a:srgbClr val="C00000"/>
                </a:solidFill>
              </a:rPr>
              <a:t>/BRIEF DESCRIPTION OF KUALA LANGSA</a:t>
            </a:r>
            <a:r>
              <a:rPr lang="id-ID" sz="2800" b="1" dirty="0" smtClean="0">
                <a:solidFill>
                  <a:srgbClr val="C00000"/>
                </a:solidFill>
              </a:rPr>
              <a:t>                                                             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514350" indent="-514350" algn="l">
              <a:buAutoNum type="arabicPeriod"/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Lokasi Yang Strategis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/strategic Location</a:t>
            </a:r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l">
              <a:buAutoNum type="arabicPeriod"/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 Kebijakan Pemerintah Yang Ramah Investasi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/Good and Support Policy from local Government to do Investment</a:t>
            </a:r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l">
              <a:buAutoNum type="arabicPeriod" startAt="3"/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daya Alam di wilayah Interland yang besar dengan luas wilayah 14.827,8 KM2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/Greater natural resources in Hinterland Region with covered area 14.827,8 KM2.</a:t>
            </a:r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l">
              <a:buAutoNum type="arabicPeriod" startAt="4"/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 infrastruktur pendukung yang bagus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/Good Supporting Infrastructure.</a:t>
            </a:r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l">
              <a:buAutoNum type="arabicPeriod" startAt="4"/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Kesempatan Investasi yang menguntungkan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/Well done Investment Opportunity</a:t>
            </a: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 algn="l">
              <a:buAutoNum type="arabicPeriod"/>
            </a:pPr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 Kenapa Kuala Langsa ?</a:t>
            </a:r>
            <a:r>
              <a:rPr lang="en-US" sz="2800" b="1" dirty="0" smtClean="0">
                <a:solidFill>
                  <a:srgbClr val="C00000"/>
                </a:solidFill>
              </a:rPr>
              <a:t>/WHY MUST BE KUALA LANGSA</a:t>
            </a:r>
            <a:r>
              <a:rPr lang="id-ID" sz="2800" b="1" dirty="0" smtClean="0">
                <a:solidFill>
                  <a:srgbClr val="C00000"/>
                </a:solidFill>
              </a:rPr>
              <a:t> 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l"/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Pelayanan Pelabuhan Kuala Langsa </a:t>
            </a:r>
            <a:r>
              <a:rPr lang="id-ID" sz="2800" b="1" i="1" dirty="0" smtClean="0">
                <a:solidFill>
                  <a:srgbClr val="C00000"/>
                </a:solidFill>
              </a:rPr>
              <a:t>/ Kuala Langsa Port Services </a:t>
            </a:r>
            <a:endParaRPr lang="id-ID" sz="28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14348" y="1702117"/>
          <a:ext cx="7786742" cy="4040505"/>
        </p:xfrm>
        <a:graphic>
          <a:graphicData uri="http://schemas.openxmlformats.org/drawingml/2006/table">
            <a:tbl>
              <a:tblPr/>
              <a:tblGrid>
                <a:gridCol w="631729"/>
                <a:gridCol w="4010103"/>
                <a:gridCol w="3144910"/>
              </a:tblGrid>
              <a:tr h="2667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PELAYANAN PELABUHAN KUALA LANGSA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476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0" i="1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KUALA LANGSA PORT 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63810"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Kepanduan / Waveguide Port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Kapal Tunda / Tug Boat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Tidak Ada  / Not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Air Tawar / Fresh Waters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Ada /avilable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Kemapuan Bongkar Muat / Unloading Capalities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12-15 Tons / Hour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TKBM / Port Labours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Operator Pelabuhan / Port Operator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PT. Pelabuhan Indonesia I (Persero)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Pelayanan Umum / General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EMKL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Perusahaan Bongkar Muat / Port Handling Company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Port State Control (PSC)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l"/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0" y="214290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Fasilitas Pelabuhan Kuala Langsa </a:t>
            </a:r>
            <a:r>
              <a:rPr lang="id-ID" sz="2800" b="1" i="1" dirty="0" smtClean="0">
                <a:solidFill>
                  <a:srgbClr val="C00000"/>
                </a:solidFill>
              </a:rPr>
              <a:t>/ Kuala Langsa Port Facilities </a:t>
            </a:r>
            <a:endParaRPr lang="id-ID" sz="28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00034" y="1643056"/>
          <a:ext cx="8001056" cy="4286112"/>
        </p:xfrm>
        <a:graphic>
          <a:graphicData uri="http://schemas.openxmlformats.org/drawingml/2006/table">
            <a:tbl>
              <a:tblPr/>
              <a:tblGrid>
                <a:gridCol w="428628"/>
                <a:gridCol w="5072098"/>
                <a:gridCol w="1166821"/>
                <a:gridCol w="1333509"/>
              </a:tblGrid>
              <a:tr h="309989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Amounts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DERMAGA / PIERS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Dermaga Umum / </a:t>
                      </a:r>
                      <a:r>
                        <a:rPr lang="id-ID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General Pier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Dermaga Curah Cair/ </a:t>
                      </a:r>
                      <a:r>
                        <a:rPr lang="id-ID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Liqiud Bulk Dock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JALAN / ROADS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04"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Jalan Areal Pelabuhan / Straight Road of The Port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LAPANGAN PENUMPUKAN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Lapangan Penumpukan A / Field Buildup A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Lapangan Penumpukan B / Field Bulidup B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IV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BANGUNAN KANTOR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35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Gedung Kantor Pelabuhan / Port Administrative Office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Pos KPPP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GUDANG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Gudang 01 / Storehouse 01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Gudang 02 / Storehouse 02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PERALATAN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06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800" marR="7800" marT="780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Forklift (Patria)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Units</a:t>
                      </a:r>
                    </a:p>
                  </a:txBody>
                  <a:tcPr marL="7800" marR="7800" marT="7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LOKASI YANG STRATEGIS</a:t>
            </a:r>
            <a:r>
              <a:rPr lang="en-US" sz="2800" b="1" dirty="0" smtClean="0">
                <a:solidFill>
                  <a:srgbClr val="C00000"/>
                </a:solidFill>
              </a:rPr>
              <a:t>/Strategic Location</a:t>
            </a:r>
            <a:r>
              <a:rPr lang="id-ID" sz="2800" b="1" dirty="0" smtClean="0">
                <a:solidFill>
                  <a:srgbClr val="C00000"/>
                </a:solidFill>
              </a:rPr>
              <a:t> </a:t>
            </a:r>
            <a:endParaRPr lang="id-ID" sz="2800" b="1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714488"/>
            <a:ext cx="4286248" cy="414340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429124" y="1785926"/>
            <a:ext cx="471487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8 KM dari Jalan Negara Medan – Banda Aceh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 8Km from National Road Medan-Banda Aceh</a:t>
            </a: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 </a:t>
            </a: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170 KM dari Medan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/170 Km from Medan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35 KM dari Kuala Simpang Aceh Tamiang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/35 Km from Kuala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Simpang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Aceh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Tamiang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District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70 KM dari Idi Aceh Timur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/70 Km from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Idi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East of Aceh District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181 KM dari Gayo Lues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/181 Km from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Gayo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Lues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District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LOKASI YANG STRATEGIS</a:t>
            </a:r>
            <a:r>
              <a:rPr lang="en-US" sz="2800" b="1" dirty="0" smtClean="0"/>
              <a:t>/Strategic Location</a:t>
            </a:r>
            <a:r>
              <a:rPr lang="id-ID" sz="2800" b="1" dirty="0" smtClean="0"/>
              <a:t> </a:t>
            </a:r>
            <a:endParaRPr lang="id-ID" sz="2800" b="1" dirty="0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571604" y="2214554"/>
            <a:ext cx="75723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 </a:t>
            </a:r>
            <a:r>
              <a:rPr lang="id-ID" dirty="0" smtClean="0">
                <a:latin typeface="Georgia" pitchFamily="18" charset="0"/>
              </a:rPr>
              <a:t>204</a:t>
            </a: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 </a:t>
            </a: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KM DARI BANDARA INTERNASIONAL KUALA NAMU – MEDAN :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</a:t>
            </a:r>
            <a:r>
              <a:rPr lang="id-ID" dirty="0" smtClean="0">
                <a:latin typeface="Georgia" pitchFamily="18" charset="0"/>
              </a:rPr>
              <a:t>204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Km from </a:t>
            </a: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Kuala Namu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International Airport Medan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AKSES LEBIH DARI 10 MASKAPAI NASIONAL DAN INTERNASIONAL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/More than 10 National and International Aircrafts accessible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PENERBANGAN LANGSUNG KE BEBERAPA NEGARA ASEAN (MALAYSIA, SINGAPURA, DAN THAILAND)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/Direct Fly to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Asean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Countries (Malaysia, Singapore and Thailand)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pic>
        <p:nvPicPr>
          <p:cNvPr id="22" name="Picture 21" descr="https://encrypted-tbn0.gstatic.com/images?q=tbn:ANd9GcRXyftxELRfQhiQo77CGQtupbzSJoI3GuSUrBRUgkUwR2eUCEYbpQ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714488"/>
            <a:ext cx="1428728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s://encrypted-tbn0.gstatic.com/images?q=tbn:ANd9GcRqMAheX-ogE6CkQKDdIG_2zAGUhHGb0VFlT20pjOq2h-_bYMq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2714620"/>
            <a:ext cx="1428728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s://encrypted-tbn0.gstatic.com/images?q=tbn:ANd9GcRpQR1-4VHwHq8g9k7ypIluwxaPX8b5_V2pGCuUiSXPH0k0QZTB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3786190"/>
            <a:ext cx="1500165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8" name="Picture 16" descr="https://encrypted-tbn3.gstatic.com/images?q=tbn:ANd9GcQC2z2TAwAi8VuTezx_CO3LzYPVJCtNscGSar4MVRpDu2I5DMmj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4929198"/>
            <a:ext cx="1357290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DUKUNGAN KEBIJAKAN PEMERINTAH YANG RAMAH INVESTASI </a:t>
            </a:r>
            <a:r>
              <a:rPr lang="en-US" sz="2800" b="1" dirty="0" smtClean="0">
                <a:solidFill>
                  <a:srgbClr val="C00000"/>
                </a:solidFill>
              </a:rPr>
              <a:t>/</a:t>
            </a:r>
            <a:r>
              <a:rPr lang="id-ID" sz="2800" b="1" dirty="0" smtClean="0">
                <a:solidFill>
                  <a:srgbClr val="C00000"/>
                </a:solidFill>
              </a:rPr>
              <a:t> </a:t>
            </a:r>
            <a:r>
              <a:rPr lang="en-US" sz="2800" i="1" dirty="0" smtClean="0"/>
              <a:t>FRIENDLY SUPPORT GOVERNMENT INVESTMENT POLIC</a:t>
            </a:r>
            <a:r>
              <a:rPr lang="id-ID" sz="2800" i="1" dirty="0" smtClean="0"/>
              <a:t>IES</a:t>
            </a:r>
            <a:endParaRPr lang="id-ID" sz="2800" b="1" i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428868"/>
            <a:ext cx="9144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 INSENTIF KEUANGAN YANG MENARIK BAGI INVESTOR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/Interest Rate Incentive for Investor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PERUNTUKAN LAHAN  BAGI INDUSTRI YANG LUAS DALAM MASTERPLAN KOTA LANGSA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/Availability  of land for Industrial Activities accommodated through </a:t>
            </a:r>
            <a:r>
              <a:rPr lang="en-US" dirty="0" err="1" smtClean="0">
                <a:solidFill>
                  <a:srgbClr val="000066"/>
                </a:solidFill>
                <a:latin typeface="Georgia" pitchFamily="18" charset="0"/>
              </a:rPr>
              <a:t>Langsa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 Municipality Master Plan.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SITUASI KEAMANAN YANG KONDUSIF</a:t>
            </a:r>
            <a:r>
              <a:rPr lang="en-US" dirty="0" smtClean="0">
                <a:solidFill>
                  <a:srgbClr val="000066"/>
                </a:solidFill>
                <a:latin typeface="Georgia" pitchFamily="18" charset="0"/>
              </a:rPr>
              <a:t>/Comfortable Situation </a:t>
            </a: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15" name="Picture 14" descr="PETA LOKASI KAWASAN INDUSTRI LANGSA"/>
          <p:cNvPicPr/>
          <p:nvPr/>
        </p:nvPicPr>
        <p:blipFill>
          <a:blip r:embed="rId12" cstate="print"/>
          <a:srcRect l="2835" t="2319" r="1212"/>
          <a:stretch>
            <a:fillRect/>
          </a:stretch>
        </p:blipFill>
        <p:spPr bwMode="auto">
          <a:xfrm>
            <a:off x="0" y="1714488"/>
            <a:ext cx="914400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0" y="428604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</a:rPr>
              <a:t>Peta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id-ID" sz="2800" b="1" dirty="0" smtClean="0">
                <a:solidFill>
                  <a:srgbClr val="C00000"/>
                </a:solidFill>
              </a:rPr>
              <a:t>Lokasi Kawasan Rencana Industri Kota Langsa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114690" name="Picture 2" descr="siteplan timbang langsa"/>
          <p:cNvPicPr>
            <a:picLocks noChangeAspect="1" noChangeArrowheads="1"/>
          </p:cNvPicPr>
          <p:nvPr/>
        </p:nvPicPr>
        <p:blipFill>
          <a:blip r:embed="rId12" cstate="print"/>
          <a:srcRect l="2037" r="1743"/>
          <a:stretch>
            <a:fillRect/>
          </a:stretch>
        </p:blipFill>
        <p:spPr bwMode="auto">
          <a:xfrm>
            <a:off x="0" y="1714488"/>
            <a:ext cx="892971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214546" y="5039037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 :</a:t>
            </a:r>
          </a:p>
          <a:p>
            <a:r>
              <a:rPr lang="en-US" sz="1200" dirty="0" smtClean="0"/>
              <a:t>Status </a:t>
            </a:r>
            <a:r>
              <a:rPr lang="en-US" sz="1200" dirty="0" err="1" smtClean="0"/>
              <a:t>Lahan</a:t>
            </a:r>
            <a:r>
              <a:rPr lang="en-US" sz="1200" dirty="0" smtClean="0"/>
              <a:t> </a:t>
            </a:r>
            <a:r>
              <a:rPr lang="en-US" sz="1200" dirty="0" err="1" smtClean="0"/>
              <a:t>Milik</a:t>
            </a:r>
            <a:r>
              <a:rPr lang="en-US" sz="1200" dirty="0" smtClean="0"/>
              <a:t> </a:t>
            </a:r>
            <a:r>
              <a:rPr lang="en-US" sz="1200" dirty="0" err="1" smtClean="0"/>
              <a:t>Pemerintah</a:t>
            </a:r>
            <a:r>
              <a:rPr lang="en-US" sz="1200" dirty="0" smtClean="0"/>
              <a:t> Kota </a:t>
            </a:r>
            <a:r>
              <a:rPr lang="en-US" sz="1200" dirty="0" err="1" smtClean="0"/>
              <a:t>Langsa</a:t>
            </a:r>
            <a:r>
              <a:rPr lang="en-US" sz="1200" dirty="0" smtClean="0"/>
              <a:t> (</a:t>
            </a:r>
            <a:r>
              <a:rPr lang="en-US" sz="1200" dirty="0" err="1" smtClean="0"/>
              <a:t>Luas</a:t>
            </a:r>
            <a:r>
              <a:rPr lang="en-US" sz="1200" dirty="0" smtClean="0"/>
              <a:t> 50 Ha)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RENCANA LOKASI INDUSTRI TIMBANG LANGSA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115714" name="Picture 2" descr="siteplan bukit rata"/>
          <p:cNvPicPr>
            <a:picLocks noChangeAspect="1" noChangeArrowheads="1"/>
          </p:cNvPicPr>
          <p:nvPr/>
        </p:nvPicPr>
        <p:blipFill>
          <a:blip r:embed="rId12" cstate="print"/>
          <a:srcRect l="2919" t="2058" r="1884"/>
          <a:stretch>
            <a:fillRect/>
          </a:stretch>
        </p:blipFill>
        <p:spPr bwMode="auto">
          <a:xfrm>
            <a:off x="0" y="1785926"/>
            <a:ext cx="91440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85720" y="4929198"/>
            <a:ext cx="4214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Note :</a:t>
            </a:r>
          </a:p>
          <a:p>
            <a:r>
              <a:rPr lang="en-US" sz="1100" b="1" dirty="0" smtClean="0"/>
              <a:t>Status </a:t>
            </a:r>
            <a:r>
              <a:rPr lang="en-US" sz="1100" b="1" dirty="0" err="1" smtClean="0"/>
              <a:t>Lahan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Hak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Guna</a:t>
            </a:r>
            <a:r>
              <a:rPr lang="en-US" sz="1100" b="1" dirty="0" smtClean="0"/>
              <a:t> Usaha </a:t>
            </a:r>
            <a:r>
              <a:rPr lang="en-US" sz="1100" b="1" dirty="0" err="1" smtClean="0"/>
              <a:t>Milik</a:t>
            </a:r>
            <a:r>
              <a:rPr lang="en-US" sz="1100" b="1" dirty="0" smtClean="0"/>
              <a:t> PTPN 1 </a:t>
            </a:r>
            <a:r>
              <a:rPr lang="en-US" sz="1100" b="1" dirty="0" err="1" smtClean="0"/>
              <a:t>Langsa</a:t>
            </a:r>
            <a:r>
              <a:rPr lang="en-US" sz="1100" b="1" dirty="0" smtClean="0"/>
              <a:t> (</a:t>
            </a:r>
            <a:r>
              <a:rPr lang="en-US" sz="1100" b="1" dirty="0" err="1" smtClean="0"/>
              <a:t>Luas</a:t>
            </a:r>
            <a:r>
              <a:rPr lang="en-US" sz="1100" b="1" dirty="0" smtClean="0"/>
              <a:t> 300 Ha)</a:t>
            </a:r>
            <a:endParaRPr lang="en-US" sz="11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RENCANA LOKASI INDUSTRI BUKIT RATA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116738" name="Picture 2" descr="siteplan kuala langsa_new"/>
          <p:cNvPicPr>
            <a:picLocks noChangeAspect="1" noChangeArrowheads="1"/>
          </p:cNvPicPr>
          <p:nvPr/>
        </p:nvPicPr>
        <p:blipFill>
          <a:blip r:embed="rId12" cstate="print"/>
          <a:srcRect l="2420" t="2498" r="1329" b="1631"/>
          <a:stretch>
            <a:fillRect/>
          </a:stretch>
        </p:blipFill>
        <p:spPr bwMode="auto">
          <a:xfrm>
            <a:off x="0" y="1785926"/>
            <a:ext cx="914400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14546" y="5243468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Note :</a:t>
            </a:r>
          </a:p>
          <a:p>
            <a:r>
              <a:rPr lang="en-US" sz="1000" b="1" dirty="0" smtClean="0"/>
              <a:t>Status </a:t>
            </a:r>
            <a:r>
              <a:rPr lang="en-US" sz="1000" b="1" dirty="0" err="1" smtClean="0"/>
              <a:t>Lahan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Hutan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Lindung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Dalam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Proses</a:t>
            </a:r>
            <a:r>
              <a:rPr lang="en-US" sz="1000" b="1" dirty="0" smtClean="0"/>
              <a:t> Area </a:t>
            </a:r>
            <a:r>
              <a:rPr lang="en-US" sz="1000" b="1" dirty="0" err="1" smtClean="0"/>
              <a:t>Peruntukan</a:t>
            </a:r>
            <a:r>
              <a:rPr lang="en-US" sz="1000" b="1" dirty="0" smtClean="0"/>
              <a:t> Lain (</a:t>
            </a:r>
            <a:r>
              <a:rPr lang="en-US" sz="1000" b="1" dirty="0" err="1" smtClean="0"/>
              <a:t>Luas</a:t>
            </a:r>
            <a:r>
              <a:rPr lang="en-US" sz="1000" b="1" dirty="0" smtClean="0"/>
              <a:t> 115,52 Ha)</a:t>
            </a:r>
            <a:endParaRPr lang="en-US" sz="1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RENCANA LOKASI INDUSTRI KUALA LANGSA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117762" name="Picture 2" descr="siteplan alur raya"/>
          <p:cNvPicPr>
            <a:picLocks noChangeAspect="1" noChangeArrowheads="1"/>
          </p:cNvPicPr>
          <p:nvPr/>
        </p:nvPicPr>
        <p:blipFill>
          <a:blip r:embed="rId12" cstate="print"/>
          <a:srcRect l="2847" t="1764" r="1068"/>
          <a:stretch>
            <a:fillRect/>
          </a:stretch>
        </p:blipFill>
        <p:spPr bwMode="auto">
          <a:xfrm>
            <a:off x="0" y="1714488"/>
            <a:ext cx="914400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14546" y="5143512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 :</a:t>
            </a:r>
          </a:p>
          <a:p>
            <a:r>
              <a:rPr lang="en-US" sz="1200" dirty="0" smtClean="0"/>
              <a:t>Status </a:t>
            </a:r>
            <a:r>
              <a:rPr lang="en-US" sz="1200" dirty="0" err="1" smtClean="0"/>
              <a:t>Lahan</a:t>
            </a:r>
            <a:r>
              <a:rPr lang="en-US" sz="1200" dirty="0" smtClean="0"/>
              <a:t> HPK </a:t>
            </a:r>
            <a:r>
              <a:rPr lang="en-US" sz="1200" dirty="0" err="1" smtClean="0"/>
              <a:t>Dalam</a:t>
            </a:r>
            <a:r>
              <a:rPr lang="en-US" sz="1200" dirty="0" smtClean="0"/>
              <a:t> </a:t>
            </a:r>
            <a:r>
              <a:rPr lang="en-US" sz="1200" dirty="0" err="1" smtClean="0"/>
              <a:t>Proses</a:t>
            </a:r>
            <a:r>
              <a:rPr lang="en-US" sz="1200" dirty="0" smtClean="0"/>
              <a:t> Area </a:t>
            </a:r>
            <a:r>
              <a:rPr lang="en-US" sz="1200" dirty="0" err="1" smtClean="0"/>
              <a:t>Peruntukan</a:t>
            </a:r>
            <a:r>
              <a:rPr lang="en-US" sz="1200" dirty="0" smtClean="0"/>
              <a:t> Lain (</a:t>
            </a:r>
            <a:r>
              <a:rPr lang="en-US" sz="1200" dirty="0" err="1" smtClean="0"/>
              <a:t>Luas</a:t>
            </a:r>
            <a:r>
              <a:rPr lang="en-US" sz="1200" dirty="0" smtClean="0"/>
              <a:t> 600,83 Ha)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RENCANA LOKASI INDUSTRI ALUR RAYA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HINTERLAND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1785926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id-ID" b="0" dirty="0" smtClean="0">
                <a:solidFill>
                  <a:srgbClr val="000066"/>
                </a:solidFill>
                <a:latin typeface="Georgia" pitchFamily="18" charset="0"/>
              </a:rPr>
              <a:t>SEKTOR PERTANIAN / AGRICULTURE SECTOR: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00035" y="2214552"/>
          <a:ext cx="8143930" cy="3221764"/>
        </p:xfrm>
        <a:graphic>
          <a:graphicData uri="http://schemas.openxmlformats.org/drawingml/2006/table">
            <a:tbl>
              <a:tblPr/>
              <a:tblGrid>
                <a:gridCol w="500065"/>
                <a:gridCol w="1766020"/>
                <a:gridCol w="583227"/>
                <a:gridCol w="820164"/>
                <a:gridCol w="1011536"/>
                <a:gridCol w="1044951"/>
                <a:gridCol w="1081403"/>
                <a:gridCol w="1336564"/>
              </a:tblGrid>
              <a:tr h="2436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id-ID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AGRICULTURE COMMODITIES PRODUCTION (2012)</a:t>
                      </a: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Komoditi Pertanian / Commudity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Kota/Kabupaten (District)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6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Langsa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Aceh Timur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Gayo Lues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Aceh Tamiang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44806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Padi Sawah / Paddys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206.975,00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64.795,00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159.018,8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430.788,80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06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Jagung /</a:t>
                      </a:r>
                      <a:r>
                        <a:rPr lang="id-ID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Corns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15,00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5.656,00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6.076,00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21.856,00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33.603,00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06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Pisang / Bananas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467,4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284.907,00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696,00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579,60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286.650,00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06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Jeruk / Oranges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5.252,00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356,00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60,40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5.668,40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06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Cabe / Chillies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275,00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2.518,6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9.418,00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586,10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12.797,70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Sources : District Statistic Bureau, 2012</a:t>
                      </a: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id-ID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INTERLAND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1785927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14348" y="1643050"/>
          <a:ext cx="7477155" cy="4351146"/>
        </p:xfrm>
        <a:graphic>
          <a:graphicData uri="http://schemas.openxmlformats.org/drawingml/2006/table">
            <a:tbl>
              <a:tblPr/>
              <a:tblGrid>
                <a:gridCol w="251005"/>
                <a:gridCol w="1829547"/>
                <a:gridCol w="535476"/>
                <a:gridCol w="753014"/>
                <a:gridCol w="928718"/>
                <a:gridCol w="959397"/>
                <a:gridCol w="992864"/>
                <a:gridCol w="1227134"/>
              </a:tblGrid>
              <a:tr h="428628">
                <a:tc gridSpan="5"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PRODUKSI PERKEBUNAN / PLANTATIONS </a:t>
                      </a:r>
                      <a:r>
                        <a:rPr lang="id-ID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PRODUCTION (per-year)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784"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Plantatations Commodities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Units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Kota/Kabupaten (District)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18978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Langsa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Aceh Timur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Gayo Lues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Aceh Tamiang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Kopi / Coffe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149,21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1.035,00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3,50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1.187,71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Kakao / Cocoa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294,00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9.706,11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1.256,00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1.039,28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12.295,39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Nilam / Patchouli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32,54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32,54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Serewangi / Citronella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2.188,00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2.188,00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Aren / Sugar Palm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21,23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98.974,00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15,90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99.011,13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Kelapa/copra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456,00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6.619,80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78.997,00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258,00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86.330,80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Kelapa Sawit / Palm Oils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5.627,72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97.643,76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-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370.998,26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474.269,74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Pinang / Battle Nuts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145,50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1.651,81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-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409,82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2.207,13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Karet / Rubber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2.922,66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14.164,72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-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14.889,76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31.977,14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7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Sources : District Statistic Bureau, 2012</a:t>
                      </a: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INTERLAND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178592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4282" y="1785928"/>
          <a:ext cx="8643998" cy="4050622"/>
        </p:xfrm>
        <a:graphic>
          <a:graphicData uri="http://schemas.openxmlformats.org/drawingml/2006/table">
            <a:tbl>
              <a:tblPr/>
              <a:tblGrid>
                <a:gridCol w="290393"/>
                <a:gridCol w="2352813"/>
                <a:gridCol w="500066"/>
                <a:gridCol w="754435"/>
                <a:gridCol w="1074449"/>
                <a:gridCol w="1103489"/>
                <a:gridCol w="1211031"/>
                <a:gridCol w="1357322"/>
              </a:tblGrid>
              <a:tr h="240561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PRODUKSI PERIKANAN DAN PETERNAKAN / FISHERIES AND LIVESTOCK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PRODUCTION</a:t>
                      </a:r>
                      <a:r>
                        <a:rPr lang="id-ID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(per-years)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61"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6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Perikanan &amp; Peternakan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Kota/Kabupaten (District)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405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Langsa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Aceh Timur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Gayo Lues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Aceh Tamiang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Ikan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Air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Laut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/ Sea Water Fish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5.198,84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17.622,00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-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274,00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23.094,84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Ikan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Air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Tawar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/ Fresh Water Fish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Tons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-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9.678,80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215,20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9.894,00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Sapi / Cows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Tails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8.956,00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65.958,00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5.194,00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54.370,00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134.478,00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Kerbau / Bufalloes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Tails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1.482,00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10.398,00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18.378,00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470,00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30.728,00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Kambing / Goats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Tails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4.399,00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43.398,00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4.372,00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18.708,00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70.877,00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Domba / Sheeps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Tails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775,00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30.107,00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3.473,00 </a:t>
                      </a:r>
                    </a:p>
                  </a:txBody>
                  <a:tcPr marL="6814" marR="6814" marT="6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7.634,00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41.989,00 </a:t>
                      </a:r>
                    </a:p>
                  </a:txBody>
                  <a:tcPr marL="6814" marR="6814" marT="68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61">
                <a:tc gridSpan="3"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Sources : District Statistic Bureau, 2012</a:t>
                      </a: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d-ID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14" marR="6814" marT="6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INTERLAND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178592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142875" y="2000241"/>
          <a:ext cx="8859838" cy="3571900"/>
        </p:xfrm>
        <a:graphic>
          <a:graphicData uri="http://schemas.openxmlformats.org/presentationml/2006/ole">
            <p:oleObj spid="_x0000_s80898" name="Worksheet" r:id="rId13" imgW="8860587" imgH="2225103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428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HINTERLAND  </a:t>
            </a:r>
            <a:r>
              <a:rPr lang="id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natural resources in Hinterland Region</a:t>
            </a:r>
            <a:r>
              <a:rPr lang="id-I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1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285720" y="1857364"/>
          <a:ext cx="8501122" cy="3929090"/>
        </p:xfrm>
        <a:graphic>
          <a:graphicData uri="http://schemas.openxmlformats.org/presentationml/2006/ole">
            <p:oleObj spid="_x0000_s37889" name="Worksheet" r:id="rId13" imgW="9857148" imgH="3236874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C. </a:t>
            </a:r>
            <a:r>
              <a:rPr lang="id-ID" b="0" dirty="0" smtClean="0">
                <a:solidFill>
                  <a:srgbClr val="000066"/>
                </a:solidFill>
                <a:latin typeface="Georgia" pitchFamily="18" charset="0"/>
              </a:rPr>
              <a:t>SEKTOR KEHUTANAN / FORESTRYS SECTOR :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pic>
        <p:nvPicPr>
          <p:cNvPr id="25" name="Picture 24" descr="https://encrypted-tbn0.gstatic.com/images?q=tbn:ANd9GcQYS5m7lJ2XjxMm5kI-0jCiZVauf45yiOs3HfAzqXiOGjkeqTBXMQ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34" y="2500306"/>
            <a:ext cx="2357454" cy="1714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2928926" y="2571744"/>
            <a:ext cx="58579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LEBIH DARI 700.000 Ha HUTAN YANG MASUK DALAM KATEGORI / </a:t>
            </a:r>
            <a:r>
              <a:rPr lang="en-US" sz="2400" i="1" dirty="0" smtClean="0"/>
              <a:t>MORE THAN 700,000 Ha FOREST IN THE CATEGORY</a:t>
            </a:r>
            <a:r>
              <a:rPr lang="id-ID" sz="2400" i="1" dirty="0" smtClean="0"/>
              <a:t> :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HUTAN LINDUNG / </a:t>
            </a:r>
            <a:r>
              <a:rPr lang="id-ID" sz="2400" i="1" dirty="0" smtClean="0"/>
              <a:t>PROTECTED FOREST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TAMAN NASIONAL GUNUNG LEUSER / </a:t>
            </a:r>
            <a:r>
              <a:rPr lang="id-ID" sz="2400" i="1" dirty="0" smtClean="0"/>
              <a:t>LEUSER MOUNTATAIN OF NATIONAL PARK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HUTAN PRODUKSI / </a:t>
            </a:r>
            <a:r>
              <a:rPr lang="id-ID" sz="2400" i="1" dirty="0" smtClean="0"/>
              <a:t>PRODUCTION FOREST</a:t>
            </a:r>
            <a:endParaRPr lang="id-ID" sz="2400" i="1" dirty="0"/>
          </a:p>
        </p:txBody>
      </p:sp>
      <p:pic>
        <p:nvPicPr>
          <p:cNvPr id="27" name="Picture 26" descr="https://encrypted-tbn2.gstatic.com/images?q=tbn:ANd9GcRc5v0XIV4SQG3-9tTezJ25Y4BMa_wARh93Ag6eZhLbk8mBAubnSA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34" y="4143380"/>
            <a:ext cx="2357454" cy="170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0" y="21429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HINTERLAND  </a:t>
            </a:r>
            <a:r>
              <a:rPr lang="id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natural resources in Hinterland Region</a:t>
            </a:r>
            <a:r>
              <a:rPr lang="id-I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571744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D. </a:t>
            </a:r>
            <a:r>
              <a:rPr lang="id-ID" b="0" dirty="0" smtClean="0">
                <a:solidFill>
                  <a:srgbClr val="000066"/>
                </a:solidFill>
                <a:latin typeface="Georgia" pitchFamily="18" charset="0"/>
              </a:rPr>
              <a:t>SEKTOR PARIWISATA :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pic>
        <p:nvPicPr>
          <p:cNvPr id="22" name="Picture 21" descr="https://encrypted-tbn1.gstatic.com/images?q=tbn:ANd9GcRVCXdx7AXtbhYsGhf5ysUsbcTDRNy6Tnvyuy76Tl4NOnM2OrWe6Q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2844" y="2500306"/>
            <a:ext cx="1785918" cy="1357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 descr="https://encrypted-tbn2.gstatic.com/images?q=tbn:ANd9GcT_1NIsBhK9goytfuuoqCZLEQYKZZc766IyDHzLaypN49QG6Uj1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32" y="2500306"/>
            <a:ext cx="1571636" cy="1357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0" y="3929066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WISATA ALAM / Nature Taurism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857356" y="3929066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WISATA BUDAYA / Cultural Taurism</a:t>
            </a:r>
            <a:endParaRPr lang="id-ID" dirty="0"/>
          </a:p>
        </p:txBody>
      </p:sp>
      <p:pic>
        <p:nvPicPr>
          <p:cNvPr id="27" name="rg_hi" descr="https://encrypted-tbn2.gstatic.com/images?q=tbn:ANd9GcTqwxRkfmvtsvQcCoa1rKAT5VE0q5kr5Td1QdLhYoMijbYbNdGmOw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43306" y="2500306"/>
            <a:ext cx="1643074" cy="1357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TextBox 27"/>
          <p:cNvSpPr txBox="1"/>
          <p:nvPr/>
        </p:nvSpPr>
        <p:spPr>
          <a:xfrm>
            <a:off x="3500430" y="3929066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WISATA RELIGI / Religious Taurism</a:t>
            </a:r>
            <a:endParaRPr lang="id-ID" dirty="0"/>
          </a:p>
        </p:txBody>
      </p:sp>
      <p:pic>
        <p:nvPicPr>
          <p:cNvPr id="29" name="rg_hi" descr="https://encrypted-tbn1.gstatic.com/images?q=tbn:ANd9GcSAcONf0yX9qrKPc6L50bvXL2jM1bMxcErbBbUM32Qxvf-zPcpjMA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57818" y="2500306"/>
            <a:ext cx="1643074" cy="1357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5143504" y="3929066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WISATA KULINER / Culinarry Taurism</a:t>
            </a:r>
            <a:endParaRPr lang="id-ID" dirty="0"/>
          </a:p>
        </p:txBody>
      </p:sp>
      <p:pic>
        <p:nvPicPr>
          <p:cNvPr id="32" name="Picture 31" descr="https://encrypted-tbn1.gstatic.com/images?q=tbn:ANd9GcS4T2pnr4za-gnPE_yM-ozOLDiOYV34YM6SAnB0Ap-HWKFBVG2NEw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72330" y="2500306"/>
            <a:ext cx="1714512" cy="1357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/>
          <p:cNvSpPr txBox="1"/>
          <p:nvPr/>
        </p:nvSpPr>
        <p:spPr>
          <a:xfrm>
            <a:off x="7000892" y="3929066"/>
            <a:ext cx="2143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WISATA MINAT KHUSUS/ Special Interest Taurism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1785926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PARIWISATA /TAORISMS</a:t>
            </a:r>
            <a:endParaRPr lang="id-ID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21429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SUMBER DAYA ALAM YANG BESAR DI WILAYAH HINTERLAND  </a:t>
            </a:r>
            <a:r>
              <a:rPr lang="id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natural resources in Hinterland Region</a:t>
            </a:r>
            <a:r>
              <a:rPr lang="id-I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endParaRPr lang="id-ID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8794" y="1714488"/>
            <a:ext cx="7215206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id-ID" sz="1800" dirty="0" smtClean="0"/>
              <a:t>1</a:t>
            </a:r>
            <a:r>
              <a:rPr lang="id-ID" dirty="0" smtClean="0"/>
              <a:t>. </a:t>
            </a:r>
            <a:r>
              <a:rPr lang="id-ID" sz="1900" dirty="0" smtClean="0"/>
              <a:t>JALAN DAN JEMBATAN YANG BAGUS</a:t>
            </a:r>
            <a:r>
              <a:rPr lang="en-US" sz="1900" dirty="0" smtClean="0"/>
              <a:t>/Good Road and Bridge</a:t>
            </a:r>
            <a:endParaRPr lang="id-ID" sz="1900" dirty="0" smtClean="0"/>
          </a:p>
          <a:p>
            <a:pPr algn="l"/>
            <a:r>
              <a:rPr lang="id-ID" sz="1900" dirty="0" smtClean="0"/>
              <a:t>2. TERDAPAT 2 BANDARA INTERNASIONAL TERDEKAT</a:t>
            </a:r>
            <a:r>
              <a:rPr lang="en-US" sz="1900" dirty="0" smtClean="0"/>
              <a:t>/Nearly </a:t>
            </a:r>
            <a:r>
              <a:rPr lang="en-US" sz="1900" dirty="0" err="1" smtClean="0"/>
              <a:t>Availabe</a:t>
            </a:r>
            <a:r>
              <a:rPr lang="en-US" sz="1900" dirty="0" smtClean="0"/>
              <a:t> of two international Airport</a:t>
            </a:r>
            <a:endParaRPr lang="id-ID" sz="1900" dirty="0" smtClean="0"/>
          </a:p>
          <a:p>
            <a:pPr algn="l"/>
            <a:r>
              <a:rPr lang="id-ID" sz="1900" dirty="0" smtClean="0"/>
              <a:t>3. TERSEDIA LISTRIK SEBESAR 550 MW</a:t>
            </a:r>
            <a:r>
              <a:rPr lang="en-US" sz="1900" dirty="0" smtClean="0"/>
              <a:t>/Availability of 550 MW Electric</a:t>
            </a:r>
            <a:endParaRPr lang="id-ID" sz="1900" dirty="0" smtClean="0"/>
          </a:p>
          <a:p>
            <a:pPr algn="l"/>
            <a:r>
              <a:rPr lang="id-ID" sz="1900" dirty="0" smtClean="0"/>
              <a:t>4. AIR BERSIH UNTUK KONSUMSI DAN INDUSTRI</a:t>
            </a:r>
            <a:r>
              <a:rPr lang="en-US" sz="1900" dirty="0" smtClean="0"/>
              <a:t>/Water Sanitation for consumption and industry sectors</a:t>
            </a:r>
            <a:endParaRPr lang="id-ID" sz="1900" dirty="0" smtClean="0"/>
          </a:p>
          <a:p>
            <a:pPr algn="l"/>
            <a:r>
              <a:rPr lang="id-ID" sz="1900" dirty="0" smtClean="0"/>
              <a:t>5. TERDAPAT LEBIH DARI 20 KANTOR BANK</a:t>
            </a:r>
            <a:r>
              <a:rPr lang="en-US" sz="1900" dirty="0" smtClean="0"/>
              <a:t>/More than 20 of Office Bank</a:t>
            </a:r>
            <a:endParaRPr lang="id-ID" sz="1900" dirty="0" smtClean="0"/>
          </a:p>
          <a:p>
            <a:pPr algn="l"/>
            <a:r>
              <a:rPr lang="id-ID" sz="1900" dirty="0" smtClean="0"/>
              <a:t>6. TERDAPAT FASILITAS HOTEL BERBINTANG</a:t>
            </a:r>
            <a:r>
              <a:rPr lang="en-US" sz="1900" dirty="0" smtClean="0"/>
              <a:t>/Luxury Star Hotel</a:t>
            </a:r>
            <a:endParaRPr lang="id-ID" sz="1900" dirty="0" smtClean="0"/>
          </a:p>
          <a:p>
            <a:pPr algn="l"/>
            <a:r>
              <a:rPr lang="id-ID" sz="1900" dirty="0" smtClean="0"/>
              <a:t>7. JANGKAUAN JARINGAN TELEKOMUNIKASI LUAS</a:t>
            </a:r>
            <a:r>
              <a:rPr lang="en-US" sz="1900" dirty="0" smtClean="0"/>
              <a:t>/Wider Communication Network</a:t>
            </a:r>
            <a:endParaRPr lang="id-ID" sz="1900" dirty="0" smtClean="0"/>
          </a:p>
          <a:p>
            <a:pPr algn="l"/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DUKUNGAN INSFRASTRUKTUR YANG BAGUS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34818" name="AutoShape 2" descr="data:image/jpeg;base64,/9j/4AAQSkZJRgABAQAAAQABAAD/2wCEAAkGBhQSEBQUEhQUFBQVFBQUFRQUFBQUFRUUFRQVFBQUFBQXHCYeFxkjGRQUHy8gJCcpLCwsFR4xNTAqNSYrLCkBCQoKDgwOGg8PGiwcHBwsLCwsKSksLCksKSwsKSksLCksLCkpKSkpKSksLCkpLCksKSwpLCkpKSwpKSksKSwpKf/AABEIAMIBAwMBIgACEQEDEQH/xAAbAAACAwEBAQAAAAAAAAAAAAACAwABBAUGB//EAD0QAAEDAgMECQIDBwQDAQAAAAEAAhEDIRIxQQRRYZEFBhMicYGhsfDB0TLh8RQjQlJictIVgpKiM0OyFv/EABgBAQEBAQEAAAAAAAAAAAAAAAABAgME/8QAJhEBAQACAQMDAwUAAAAAAAAAAAECESEDEjETQWEUIvAEBVFxgf/aAAwDAQACEQMRAD8A92EQQSiBW3IYTGpQKY1yBgTGpQKY0qKaArhU1FCiqhWArhWAgpXCtRBIVYVYCsoAKqURQFVAlAURQEIBcElzU5UQqjM4ISE9zEBYqElAQnliAtRCoQFPLUpzVQsqkRaqc1BUqi9CUBKCOcs1V0mB/uO7gOJ9B4hHVfoMz6DeftrzS3Q0fCST7klEXKiSQ46gcMMx5yorpHelWChKqVhs0FE0pIcjBQaGlMa5Z2uTWORWlhTA5Zg5MD1lTQ5XKUHIwUBSrQoggIKFRRAJQFNKSSqgXICjcgVQJVKyqKCISoShJQQoCERKElUCWoC1HKooFliFwTChKqEOYk1RGVych9TwWio6OJOQ3/N6WRFzcnPjuAH0QZjSwiT5nUnw9AEpzNXeQ3fc/N5Oot1dnoM4n3P6DiJZqf0RGQ0jvI4CPsomdtuaSNDvVojo4lEAKuVlsYKIFLBVgqhoKMOSgUQKg0NemByzNKa0qBzXJjSkApjXIp7SjCS0pgKimKKgpKghSXppKW9WIWSqKtQrSAhUSiQkIAJQEphCAhABKGUZahLVRUqpVkIUEKCo+PoN6j6kcToN6A2O9x5AfQe/sA5XNybW9hw/U8BLYuc+GnAb/HX0RxFzcn5AGg+HelPqQd7tGjQeOg4/oiKeYu630m0Def0HFJYXXdYaN+rvt76Owam59B4ff9EJM5Zb/sqKJUVYBuHurRDGuVys7XoxUWWjgVYKTjRByqNDSjBSGuTA5QNaUwOSA5GCinByPPf5Ej2SAUbXINTHJrSsjXprXqK0ypiSg5XiUBkoCVRKGVRFUq4VQqiISrUQCgKNLqVQJvkMRGsXvHkeSCISlUttY7DB/GztGj+nu33D8beaa42QCUt7tBn7cSoak5c/mXvwQFoGfL5dxVAAbtc3f4j4PG6jiGj5zJVvqHTmfoMyeFkHZ6nmczyy8kQEk5W3k+wH3+ysNDcszfeTxKL0HzkpCAC2c+Wn5qiERKElBUKlJUQZQ5EHLynRHWlkRVcQZsSAQBAzMyb++a7OzdN0nuwhxm+YIyEm+WXssTPG+46mJEHLJS2trvwuafMTyzTw5bRoa5Ma5Zw5G1yDQHIg9Zw5G0oNAejDlnDkYcitDXJgeswcjaVBqa9EHLO0pjSopuJSUIVoLlSUJKov+flmqClA6pu+ffyQuO/55ZDzVT815oEbbTDm992EAtfIIBBa4OBvYCRrKzVdgbjBL34ndwd5wxQHPwu7PDucfvktlaiHNLSJDgQfPO6VW2Jrh3pOty4ibjImNTzQcvoVjWspyO+cdKQJjsy6RiJtODQaBdbsm+e85+q5vRGzBr6whstquiGgQHAOEa5OIztC6hYgB7m6nykk8kHgICeKcZISECcPl7qYUwoSECyhKJ5AEmABmTYDxKznbaeItxskCSMQkDedybBlAShftLQ/BiGKAY4GQL5aHkuf09023ZmAm7nfhBkA776Zym0dBReV2frsC0YmX1gOIsYmwUU7h4htWBmc72hadn2twu10ZjPCRNj7rj1XEGDbM3OYMCLeaNtYWOU66ZTl4ghePs92npeiNvw1higtEGXGJN4wxYnRe82eriaDvAMSDG8SM9y+U0tpFpHnugb/ACC6ewdN1KX4XmBNjceGE2810w6nbxUsfSgjavJ7H11l3fYA2P4SSQfOxCbV65Q44Wgtmxg5XzhdvUxTT1TUxq5+zdKYsMMqSQJ7sASAbyZi611Ddolwk2IgZA2M6cIXTaNICMNXJo1Zqgdo6C0Ebz+8qOw2GXd5RvXXb4jl+am10sNTAEIB4eqK/Dn+SBjQjlJB4j1+iIDx8hHqim4/mXuqL/n6/ZAB819IV5fICC55+v39lL+Hz5qvN7d17pUqjmYHnCYlpaAYkEjhl4zzmx9fdnd+OWEkjIuGdpIEiZ45FTcHpQPh+yhUlUSqI4oCVCVSDnUHYdqrD+ZlKpyxMPsFvc5c3aTh2ukf56dRn/Eh49ytuQ8PgQN7RCXpRcgL0Di9cXrF08aAgMecTT+8YGnAbAHCczebo+m+lxQpF0gE91uLLEcp4DM+C+YdI7Y51RznhrscuDmOc0S7WDeJJMEaFYyuh0a/WN8VGuq1KrajS3vkgX1AO6I01WA9MOLAwiRlkcThMw4g38CubUa4m45ZRKWamE3dly+XXn3aPS1etONsVGg4RDC0BppnC5jTYkuABnOZC4e1VnOcXF5dOrjJJMTIWZ9ZwFrzu+qVUqibkg/NE3aNXbHQjmR6K1iFUeKiu6G7VRJaIvcGNRaClUdjJH4h4Xz4eqJzi3PMxkeeXiExs6gxa8HQZSpNycNLFJzDwvEz83J1IWufhzshY9xMR/uvGR+eSc3ZDEnzHLJZuXHKKpug5nPT39E6pUiPDW02sR5QszqLtbRxn2R0SNRI5/rbwVHoOi+t9UEd8O0wkEnhNroOnOnarn3NhF9xBm0ZXGm4efJo7A0klpIMkxla1wdc96Z2u8DTS877Z6LXcjtdWuluzqse4kgl2IkusIEmBnEzEfde46O281KvfkSzGxgmBTmMdTTEd149V8ue8tayIHefkNLAm/CVqZ0idXTLcDZvhZcFobkAZy4LfdofUqvS1NlU03nCQztJOWGY8rzyQ7X09s9J+CpUax0AwdxyNsvOOV18x2/aS6JLiADmS7XK/DD5hXt/S1R9FtNwbgYQARJJgACSSco0geis6g+jbP1soOxd+IIAJNnYiQCDpoSDlPBdOr0hTaAXPaA4AgucBIMXE+K+PbLSLnhoFy4NA0JJjlJC6vT/AEV2df8AZmufVbTa195AxPAJLWg2EYVvC3K6Yzy7Juve1+s1MODQWw4WdjpwDJs4Ysoi866LD010o6tTqU2GiWuaIIrUZyBLXAvuJtIyjIrx2y9BEx+7d/2+60nq+3Vrx5u+q7ejlfd4sv3DpS6sv5/pj+p9Z4BDqZue6Kslo0AcAZ+Zrn7X1f2ii6ezeMiHMBcJzHeaLR9Fqd1dZo548h/iVdPopzPwV3t8MQ9i1T0Mmvr+hrm6/PjbpdF9Y6zaM1BVeGgjtG1aeIQWiXU3nPvt3SI4ldHZeuTS2Sarf79nLhbO9LxC4b27VEdv2g3VRjHJ4cuZW2x1FxPZ0w7LtKTnNwk/02H/AF8IICmWGePNjr0/1fR6l1jlt7ZnXGkRIcxwkCG42ujUgOGgBOmS6my9L0qglrwYGI8BOEHzPuF8nrOxHESDlpY5n54LRs3StRjm4Xu7neAkfzBxkZEzBvN1w9WPRt9E6YrgVKJm7KrJzs2qHt92Hkui8r5lV6ZfUq4nkNBNNpAB7xY4uaTiJI/E7U5Ls/8A70tLmvYLGA6dJPecBrGGwOYOVo3M4r17iuL0r1ipU2Ow1WY8LsMd/vCwnDOq8n0v1vqVS4Uz3WvdhkYcVMjCWvbcHz0J8vNbRtRkkBoG4aeCxl1P4GzpPp+tVgPJcC4kNdcAk7suA3LBjcNAOSS84sjJ9ihDdSfCJ81yvId2p48fMcc0uuSR+GfHTmpV3wZA0Oeiz/tI1tbh81UkUt9cg920afRCa8m4vqrNS8tIA46q7zlhPPkVsAeBjhCiaWjhzKim10ZjPiCReLA7riE+nXgeM/UDxvKB0FsA2m9gM48tPl0unUbcGZ0OWVlnixG39oEWdBjXI2V09paJ7+oEAfbT81kbWAyn+rKT4eoUfTgFwFje8SOELPbB06VcETIOlsh4ysdek6Y0zmw0vEeI5K9mqEEgNAG697WkooxCHSM8j6LOP20U2q5pvnOQMnPgnOeQ0ls5jnrmsLaLgRechrwMcgttJpE3uOVhf1Hqut4FuLsDBlZ0nS7k9jgBYTx180qq2zR/TPqURIA8h7LWXLSVdoJ1ge/kg7UH6fqgeCbgRxzyQikDJn5v9VZIzp2erwDtppzYSTnl3SfK8Lq9etvc2rRDHOGGnmCZ7znSTHh6Ly2xVXU3BzTcTGukeGqPaOk31agdUIMECYiGjvCw8V06flnKcOts3T20Nt2rxwMH/wCgujS63bSP/YD406f+K86x83TxktJp6VnXWv8AxCk7xYfo4J7euU/ioUT4S33leUa9GCm9M3p45eZHrm9bNnjvbMR/bUn3aF5npHaKdZ7W0S9hL2kl+9zwGtGEm2ZJn+FY31Fm2Cu0bQ1xMDtWSTYCASt91s8uX0/Txy3MZP6j0fXCo39063a4CyqQIDn08IxEaHvEb8l5Y1CCD3j4gkHXPTNej637e2q6mWkOwtJkEEd4jd/avOtk5k7rSL8IsvJZN2vV2jbtbcryHZHIcQfFM21pLngcHcxP1SP2SBc5xfenbaJAP9Inyka+AWdzXBpzcf34oKjydFT8988PqkVHnj8zWpA6mYGdr5Z80mtWme9G5D25JgfB890NWq2IgenumhTarcr/AN35Idojun8WefD9VYwuyER8uqsy0TxlaUDC0/wxGoMT4pjq3z81ne++UIQ+/wBFdKPtVFc/0+qpQdKmL57xABmHTp5n0Ru2QRl6wqZTJyztru/RFTJtPweK423fDIuygSA7wNwY3DMIGUXXth0EmJ4fNydSpwZ38bHhpCBlJ9ybXzOQjK2WibVeyuzEGb6CEwUDJk2M5RumYSmOvBOE7iJG635blopgRms3hGepRipbdOvybHktDKx1meMzvPuE0OHAxwVdsL5cD9Fe61Ya/Ia2GnE3VWHz2TKIafC/yFpZsWMSCI0sea3u3w1bSNgYHuwnI7oEkmGidL63jNd4dU6ZsHuvvqU/8RvC4eyba3Z6paXRAz7wueLQdIXbodaWzbaLafvKgOn8zIGvJd5jNMV5vbtidTcW3MDMiNJ9MvJO2PYaTmyXwS7KW7mjLyK6G1VTXrh4ONpe0OcSHycQklwgHPUFder1CoVBiY59I3MCHM5G4/5JiZOT/pDA2zzH+z3Me6g6HcR3BUd/tpgczU9gUbuoD5inXpuIJEGWmW52E5ID1X25n4ST/ZVA9yFU0J3RNWB+6eI1/dnS/wCF0m/BLd0dUyiDnBD2n/s0D1Tq2y7awDD25OuINPIh7pWapV27VlXgeyMjiCGyihr9E1gP/GfKD7FcPaaJa5uIFsuJuCMgN69AzpHbTbsKjo3UakmOAC4/SVarVe0VKbmYJcQRBh2EThN4mOaXekXRejdUss+IAb1TQTv3/CvLtvY2VptkBlPBMrbSQMgYy1vvukBnzPmk1XjKdfYZ8lNbqM9R0kk3PyyzV6tt2md08tg5jzNlnrAxJiF2xC2uiN/zMoyeE7/JLaSIsgqPW7AbapGWWoQivh4qF7oBSH+HippQ4rrRReBmAfESlNp/onsoZEmOCVT21xFm281EJqAb1FjTLpk7rb9FG1Dx9PqqDrTdAwg6Gy5xdH9t4KPAcIlUIVYBI0+qaA9k0Gbz4rSBPhGc+KW/ZiTI905uzkekpeUFSpQIn5xWj/TAQHYxJzExnfJIaDIt83wt1BgOak37NQlnR94zHBdHZdkLRY8rQNEym6NBCJrQDMLrjjZeRmd0IC8vJ7xzkMcPIObZU/ocEEEtva1KkD5ENstuPw9VDUXVCejdi7FuFkuu5wB1MZW0su50R1laWhtUGm6Lm5Zz/h8+a5ez1oe0gwQdF1q207PUOGqaRccwXBjyTlcEFx8ZVZrpjo2hUE4GGbyP6rkgg2neFK3RLezDA99NgJLsDsJfNzidu8uSRRrCkzuO7obGAhrxYuNoLby45zmiZtziw9xhIJBGM3g3AENYbSBeN+qfKE9FNLpdSqh1NpgNbLnHXvvqXm4ytBTO0q4oFACXAY3OpWbqYbf55oNh2hlJhIovpsu4g1KJdImZ75tER5rR/qGNhwNcHSWyXU24TIzaXAyGmYIz4Lfcz2l7fIaGsouqbx3byc3SRi1tMXuuD09sAZstqbKbi5ktaGghoBMPc0d50iTpOWUnqnY67y8OqhrSSW4XODhnhBLQZERI4WIXD6x7CKVJoD8TnvlxgAd0OEzAJJx6jddc88vt01MZt5ZzeB+QlOdEgGNCN2qY6rZZSV5pG9QTnfMuKQ6xnhHMRKI1b3Ssa6REqTvWeo42xHl9VoeYCxP4rWIIvJEBIcDqmRGZ4/OKSVuKsOOngoAgxKw6eJKK0bO6DO5FUreajDhABF/C/mgqRp+ix7oX2ngqRYlFod2nUnPNaW7Ol0dgvqfDNdSlsbxY2171jyzXnvw0wN2Ybr/dVU2Ug2y1XWbsrb2J3XiPum9iNw5fUrUxyLpyqYMWFk5mxnUrodmEQC3MIm2dtHgE5rYRFUQumkTtEJqqFiE01UQ1kBqqzRUp7P3hiJA1IEmOAQD2rhcb8yLTGUrC/rVTdLalIOi062OjgQ4c10ulKxdDWCKbbNb7uPEryNboioHEgE3lDT1B650XABzXDQ6k+Ns0FfrJTOHsarqQaIwiQM+C8lU2KoP4DySHUXDMHkVLJVnD2+y9PYiRU2gOaRGetuE5SuzsnS9JrQ1tYR5k+JJaSTxXy0hQJJovL6d/qtYukV6YbI7oaHHDrLi0XKxdZukA8sANg0+pH+K8Ex5mAT5Er1lXZAWAtmwAM3vETOsqZ8wkYH/JWZ60mkZQOorhLF0yOaTklgRotLqRmQqIOq3tNFYZCRXpwN0HnwWzDy9kFWkDmpKjA6l+sb7pBaSuo+lbTK1skkUgGxn91uZK5hUCJ9Mgm2RhHSZqt7U2oItmYSiE13380p6kAkhRXCpUfQ2u3W/tt7KwgxKYlNIaCrlKDlcqoMlTEl4lAUDJUlACrBQEiAQhbejqFNzpqvaxgzv3ncGj6oMpVJ/SW10nP/dNwtGV3Eu4mSY8Fl7Ub1dAnBAaavtRvU7Ub00ANIKjQB0TA4KyppWOpsDTm0ckl/Q1M/wjkukVUIObT6IY02ELbSogfUb0xWoM+07EBcZHXUcCsFShC7LHDIiWnMfULPtezYcrg3B3hcc8PeNRyHsCVUpDRbKlJZ6lNcpRlcIRVKY0PGB9kxzEuqxb2gHNgWVUs5IUxFAHnEQfTVWIqvclCyk2LDmnn0SXLWwNXZBE/eQsf7IZtlC6rqBGeuqWwG8+Hl4qyr4crsD8lRdEsG70UV7mdvVKKKLoLUUUQRygUUQWEQUUQBWKwbU8gWJUUXSeGXNqbQ7+Z3MqqW0O/mdzKiiNNtGqd55rSCoojIlYKiiAmvO8pzHHeooinBQKKLFWKKfTE0nzeMuFxkoos1XLeLc1idqoovLl5rZVdLeoomKBrC/kgfmFFFueEW7I/NUNUW81SiiVoB90uj+JWooVmqtElWooukZ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34820" name="Picture 4" descr="https://encrypted-tbn2.gstatic.com/images?q=tbn:ANd9GcRZ5tL3R0G8bwQ63XUOAQtNuOkn-En0uTg-r1T-mBgn-ozNc2vQ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" y="1714489"/>
            <a:ext cx="1824987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2" name="Picture 6" descr="https://encrypted-tbn2.gstatic.com/images?q=tbn:ANd9GcTV4edm3Pzvfb6hgVfI3Z06DfchcDQVKVgF5ajS-Ybh18FlvFO1H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2928934"/>
            <a:ext cx="1857356" cy="1337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4" name="Picture 8" descr="https://encrypted-tbn3.gstatic.com/images?q=tbn:ANd9GcQYf3MY423oLybu3dzqAr-_DS-toQsV_ko7oo32QYAmBztKHGq0aQ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0232" y="5166892"/>
            <a:ext cx="1143008" cy="760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6" name="Picture 10" descr="https://encrypted-tbn1.gstatic.com/images?q=tbn:ANd9GcSX-mia7Cvtt8vFKHFzQOkPw_pL1m8rGErKbaARqHLpnUPhmuX-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4286256"/>
            <a:ext cx="1857389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https://encrypted-tbn0.gstatic.com/images?q=tbn:ANd9GcQyV24sMJuC2k4JZKQtNqrj6WpnXJgLTnKnaQriTnh-XSv_YbfK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14678" y="5286388"/>
            <a:ext cx="1714512" cy="571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https://encrypted-tbn2.gstatic.com/images?q=tbn:ANd9GcQ_nfx1x5O5FmRvzirkpYtRvIF8MWUX2C37nGFEomaWcjPC_rkFrg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72066" y="5357826"/>
            <a:ext cx="1428760" cy="571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KESEMPATAN INVESTASI </a:t>
            </a:r>
            <a:r>
              <a:rPr lang="id-ID" sz="2800" b="1" i="1" dirty="0" smtClean="0">
                <a:solidFill>
                  <a:srgbClr val="C00000"/>
                </a:solidFill>
              </a:rPr>
              <a:t>/ </a:t>
            </a:r>
            <a:r>
              <a:rPr lang="id-ID" sz="2800" b="1" i="1" dirty="0" smtClean="0"/>
              <a:t>INVESMENT OPOURTUNITIES</a:t>
            </a:r>
            <a:endParaRPr lang="id-ID" sz="2800" b="1" i="1" dirty="0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id-ID" dirty="0" smtClean="0">
                <a:solidFill>
                  <a:srgbClr val="000066"/>
                </a:solidFill>
                <a:latin typeface="Georgia" pitchFamily="18" charset="0"/>
              </a:rPr>
              <a:t>A. </a:t>
            </a:r>
            <a:r>
              <a:rPr lang="id-ID" b="0" dirty="0" smtClean="0">
                <a:solidFill>
                  <a:srgbClr val="000066"/>
                </a:solidFill>
                <a:latin typeface="Georgia" pitchFamily="18" charset="0"/>
              </a:rPr>
              <a:t>SEKTOR PERDAGANGAN DAN JASA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00496" y="2428868"/>
            <a:ext cx="471490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d-ID" sz="1600" dirty="0" smtClean="0"/>
              <a:t>PERDAGANGAN HASIL KOMODITI PERTANIAN</a:t>
            </a:r>
            <a:r>
              <a:rPr lang="en-US" sz="1600" dirty="0" smtClean="0"/>
              <a:t>/Agricultural Trade</a:t>
            </a:r>
            <a:endParaRPr lang="id-ID" sz="1600" dirty="0" smtClean="0"/>
          </a:p>
          <a:p>
            <a:pPr marL="514350" indent="-514350">
              <a:buAutoNum type="arabicPeriod"/>
            </a:pPr>
            <a:r>
              <a:rPr lang="id-ID" sz="1600" dirty="0" smtClean="0"/>
              <a:t>JASA TRANSPORTASI BARANG</a:t>
            </a:r>
            <a:r>
              <a:rPr lang="en-US" sz="1600" dirty="0" smtClean="0"/>
              <a:t>/Commodity Transportation Service</a:t>
            </a:r>
          </a:p>
          <a:p>
            <a:pPr marL="514350" indent="-514350">
              <a:buAutoNum type="arabicPeriod"/>
            </a:pPr>
            <a:r>
              <a:rPr lang="id-ID" sz="1600" dirty="0" smtClean="0"/>
              <a:t> HASIL KOMODITI PERTANIAN</a:t>
            </a:r>
            <a:r>
              <a:rPr lang="en-US" sz="1600" dirty="0" smtClean="0"/>
              <a:t>/Agricultural Commodities</a:t>
            </a:r>
            <a:endParaRPr lang="id-ID" sz="1600" dirty="0" smtClean="0"/>
          </a:p>
          <a:p>
            <a:pPr marL="514350" indent="-514350">
              <a:buAutoNum type="arabicPeriod"/>
            </a:pPr>
            <a:r>
              <a:rPr lang="id-ID" sz="1600" dirty="0" smtClean="0"/>
              <a:t>JASA TRANSPORTASI PENUMPANG</a:t>
            </a:r>
            <a:r>
              <a:rPr lang="en-US" sz="1600" dirty="0" smtClean="0"/>
              <a:t>/Passenger Transportation Service</a:t>
            </a:r>
            <a:endParaRPr lang="id-ID" sz="1600" dirty="0" smtClean="0"/>
          </a:p>
          <a:p>
            <a:pPr marL="514350" indent="-514350">
              <a:buAutoNum type="arabicPeriod"/>
            </a:pPr>
            <a:r>
              <a:rPr lang="id-ID" sz="1600" dirty="0" smtClean="0"/>
              <a:t>INDUSTRI PARIWISATA DAN PERHOTELAN</a:t>
            </a:r>
            <a:r>
              <a:rPr lang="en-US" sz="1600" dirty="0" smtClean="0"/>
              <a:t>/Tourism Industry</a:t>
            </a:r>
            <a:endParaRPr lang="id-ID" sz="1600" dirty="0" smtClean="0"/>
          </a:p>
          <a:p>
            <a:pPr marL="514350" indent="-514350">
              <a:buAutoNum type="arabicPeriod"/>
            </a:pPr>
            <a:endParaRPr lang="id-ID" sz="2800" dirty="0"/>
          </a:p>
        </p:txBody>
      </p:sp>
      <p:pic>
        <p:nvPicPr>
          <p:cNvPr id="22" name="Picture 21" descr="https://encrypted-tbn1.gstatic.com/images?q=tbn:ANd9GcQErMCau-UnUchF073bIKMKP5_vXC4eRmEGa0u3o_9mKjJ_usHJ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20" y="2285992"/>
            <a:ext cx="1857388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8" descr="The Fortress 36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282" y="4572008"/>
            <a:ext cx="1928826" cy="1248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https://encrypted-tbn2.gstatic.com/images?q=tbn:ANd9GcTeKoNwFTHPl7-AxohN5hK09lT6FLD6MWpkE8rxw5PHt60SW3RJ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3429000"/>
            <a:ext cx="1785951" cy="1143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https://encrypted-tbn0.gstatic.com/images?q=tbn:ANd9GcS0kONat-R6H5TeHcKMfrV509Vngl7T8Fccboj3egW1bjl4cJh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43108" y="2571744"/>
            <a:ext cx="182498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8" name="Picture 6" descr="https://encrypted-tbn0.gstatic.com/images?q=tbn:ANd9GcQsh0nBjjodnYBEERgHbpSWKAnx06lZz15OBUHWY2oA9-1RKfEj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071670" y="4286256"/>
            <a:ext cx="191790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0"/>
            <a:ext cx="91440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id-ID" sz="2800" b="0" dirty="0" smtClean="0">
                <a:solidFill>
                  <a:srgbClr val="000066"/>
                </a:solidFill>
                <a:latin typeface="Georgia" pitchFamily="18" charset="0"/>
              </a:rPr>
              <a:t>B</a:t>
            </a:r>
            <a:r>
              <a:rPr lang="id-ID" b="0" dirty="0" smtClean="0">
                <a:solidFill>
                  <a:srgbClr val="000066"/>
                </a:solidFill>
                <a:latin typeface="Georgia" pitchFamily="18" charset="0"/>
              </a:rPr>
              <a:t>.  </a:t>
            </a:r>
            <a:r>
              <a:rPr lang="id-ID" sz="3200" b="0" dirty="0" smtClean="0">
                <a:solidFill>
                  <a:srgbClr val="000066"/>
                </a:solidFill>
                <a:latin typeface="Georgia" pitchFamily="18" charset="0"/>
              </a:rPr>
              <a:t>SEKTOR INDUSTRI DAN PENGOLAHAN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8992" y="2571744"/>
            <a:ext cx="5357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INDUSTRI PENGOLAHAN HASIL PERTANIAN :</a:t>
            </a:r>
            <a:r>
              <a:rPr lang="en-US" sz="2800" dirty="0" smtClean="0"/>
              <a:t>/Agriculture Manufacturing:</a:t>
            </a:r>
            <a:endParaRPr lang="id-ID" sz="2800" dirty="0" smtClean="0"/>
          </a:p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596" y="2500306"/>
            <a:ext cx="2262174" cy="166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https://encrypted-tbn1.gstatic.com/images?q=tbn:ANd9GcQGuceijyV3CYy4DSVi0zkACA_zfhH5BlLiIqBL8bn00ebbpupe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28662" y="4214818"/>
            <a:ext cx="250033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https://encrypted-tbn3.gstatic.com/images?q=tbn:ANd9GcRJBkN1ZUYRtsgx5JdAQ-rsYvD56sMkyNyQxwFIwoo_gzgsCPZ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68" y="4286256"/>
            <a:ext cx="2329035" cy="139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https://encrypted-tbn0.gstatic.com/images?q=tbn:ANd9GcTJoECqwQgY0KWP6J8J2vyKuYXXxyafslkQuIGCe1hKP-6Xwat02Q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286512" y="4214818"/>
            <a:ext cx="2138579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KESEMPATAN INVESTASI </a:t>
            </a:r>
            <a:r>
              <a:rPr lang="id-ID" sz="2800" b="1" i="1" dirty="0" smtClean="0">
                <a:solidFill>
                  <a:srgbClr val="C00000"/>
                </a:solidFill>
              </a:rPr>
              <a:t>/ INVESMENT OPOURTUNITIES</a:t>
            </a:r>
            <a:endParaRPr lang="id-ID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14488"/>
            <a:ext cx="9144000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d-ID" sz="3000" b="1" dirty="0">
              <a:solidFill>
                <a:schemeClr val="tx1"/>
              </a:solidFill>
            </a:endParaRPr>
          </a:p>
          <a:p>
            <a:r>
              <a:rPr lang="id-ID" dirty="0" smtClean="0"/>
              <a:t>   </a:t>
            </a:r>
            <a:endParaRPr lang="id-ID" dirty="0"/>
          </a:p>
        </p:txBody>
      </p:sp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1"/>
            <a:ext cx="9144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id-ID" sz="2800" dirty="0" smtClean="0">
                <a:solidFill>
                  <a:srgbClr val="000066"/>
                </a:solidFill>
                <a:latin typeface="Georgia" pitchFamily="18" charset="0"/>
              </a:rPr>
              <a:t>C</a:t>
            </a:r>
            <a:r>
              <a:rPr lang="id-ID" sz="2800" b="0" dirty="0" smtClean="0">
                <a:solidFill>
                  <a:srgbClr val="000066"/>
                </a:solidFill>
                <a:latin typeface="Georgia" pitchFamily="18" charset="0"/>
              </a:rPr>
              <a:t>.  EKSPOLARASI DAN PERTAMBANGAN</a:t>
            </a: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71736" y="2428869"/>
            <a:ext cx="52864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FF0000"/>
                </a:solidFill>
              </a:rPr>
              <a:t>PENAMBANGAN ENERGI MIGAS  DAN MINERAL</a:t>
            </a:r>
            <a:r>
              <a:rPr lang="en-US" sz="2800" dirty="0" smtClean="0">
                <a:solidFill>
                  <a:srgbClr val="FF0000"/>
                </a:solidFill>
              </a:rPr>
              <a:t>/Mineral, gas and Oil and Energy Mining</a:t>
            </a:r>
            <a:endParaRPr lang="id-ID" sz="2800" dirty="0" smtClean="0">
              <a:solidFill>
                <a:srgbClr val="FF0000"/>
              </a:solidFill>
            </a:endParaRPr>
          </a:p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pic>
        <p:nvPicPr>
          <p:cNvPr id="22" name="Picture 21" descr="https://encrypted-tbn0.gstatic.com/images?q=tbn:ANd9GcT62qJJWAzBuNVRVqNOkkvNa38XvR9hOvl320Vf9ykwdUkWFh2s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596" y="2428868"/>
            <a:ext cx="2143140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https://encrypted-tbn2.gstatic.com/images?q=tbn:ANd9GcSFua_gZlqwwAJgoNX8LCPF8MqAvBOGjbKG-xhYUN-EXF5wL9fcV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71802" y="3643314"/>
            <a:ext cx="1714512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4915918" y="3786190"/>
            <a:ext cx="4228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>
                <a:solidFill>
                  <a:schemeClr val="tx2"/>
                </a:solidFill>
              </a:rPr>
              <a:t>2</a:t>
            </a:r>
            <a:r>
              <a:rPr lang="id-ID" dirty="0" smtClean="0">
                <a:solidFill>
                  <a:schemeClr val="tx2"/>
                </a:solidFill>
              </a:rPr>
              <a:t>. </a:t>
            </a:r>
            <a:r>
              <a:rPr lang="id-ID" sz="2800" dirty="0" smtClean="0">
                <a:solidFill>
                  <a:schemeClr val="tx2"/>
                </a:solidFill>
              </a:rPr>
              <a:t>PEMBANGUNAN PLTA</a:t>
            </a:r>
            <a:endParaRPr lang="en-US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Establishment of </a:t>
            </a:r>
            <a:r>
              <a:rPr lang="id-ID" sz="2800" dirty="0" smtClean="0">
                <a:solidFill>
                  <a:schemeClr val="tx2"/>
                </a:solidFill>
              </a:rPr>
              <a:t>Water Electricity</a:t>
            </a:r>
            <a:endParaRPr lang="id-ID" sz="2800" dirty="0">
              <a:solidFill>
                <a:schemeClr val="tx2"/>
              </a:solidFill>
            </a:endParaRPr>
          </a:p>
        </p:txBody>
      </p:sp>
      <p:pic>
        <p:nvPicPr>
          <p:cNvPr id="31746" name="Picture 2" descr="https://encrypted-tbn3.gstatic.com/images?q=tbn:ANd9GcRDw3twBW-_F61c2w6oPNswIrTzFkVUTPz7WVZflsp8WRUG904kHQ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0034" y="4441388"/>
            <a:ext cx="2071702" cy="1373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TextBox 26"/>
          <p:cNvSpPr txBox="1"/>
          <p:nvPr/>
        </p:nvSpPr>
        <p:spPr>
          <a:xfrm>
            <a:off x="2643174" y="5072074"/>
            <a:ext cx="6072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3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id-ID" sz="2800" dirty="0" smtClean="0">
                <a:solidFill>
                  <a:schemeClr val="accent6">
                    <a:lumMod val="75000"/>
                  </a:schemeClr>
                </a:solidFill>
              </a:rPr>
              <a:t>PEMANFAATAN ENERGI PANAS BUMI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/Useful of </a:t>
            </a:r>
            <a:r>
              <a:rPr lang="id-ID" sz="2800" dirty="0" smtClean="0">
                <a:solidFill>
                  <a:schemeClr val="accent6">
                    <a:lumMod val="75000"/>
                  </a:schemeClr>
                </a:solidFill>
              </a:rPr>
              <a:t>Geothermal</a:t>
            </a:r>
            <a:endParaRPr lang="id-ID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KESEMPATAN INVESTASI </a:t>
            </a:r>
            <a:r>
              <a:rPr lang="id-ID" sz="2800" b="1" i="1" dirty="0" smtClean="0">
                <a:solidFill>
                  <a:srgbClr val="C00000"/>
                </a:solidFill>
              </a:rPr>
              <a:t>/ INVESMENT OPOURTUNITIES</a:t>
            </a:r>
            <a:endParaRPr lang="id-ID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 Hinterland Area at A Glance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0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" y="1928802"/>
          <a:ext cx="9144000" cy="3429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58"/>
                <a:gridCol w="1893102"/>
                <a:gridCol w="1643074"/>
                <a:gridCol w="1928826"/>
                <a:gridCol w="1619240"/>
                <a:gridCol w="1524000"/>
              </a:tblGrid>
              <a:tr h="55307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Uraian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Langsa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Aceh</a:t>
                      </a:r>
                      <a:r>
                        <a:rPr lang="id-ID" baseline="0" dirty="0" smtClean="0"/>
                        <a:t> Timur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Gayo</a:t>
                      </a:r>
                      <a:r>
                        <a:rPr lang="id-ID" baseline="0" dirty="0" smtClean="0"/>
                        <a:t> Lues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Aceh</a:t>
                      </a:r>
                      <a:r>
                        <a:rPr lang="id-ID" baseline="0" dirty="0" smtClean="0"/>
                        <a:t> Tamiang</a:t>
                      </a:r>
                      <a:endParaRPr lang="id-ID" dirty="0"/>
                    </a:p>
                  </a:txBody>
                  <a:tcPr/>
                </a:tc>
              </a:tr>
              <a:tr h="1179875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1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Letak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4°24′35.68″-4°33′47.03″-LU 97°53′14.59″-</a:t>
                      </a:r>
                      <a:r>
                        <a:rPr lang="id-ID" sz="1200" baseline="0" dirty="0" smtClean="0"/>
                        <a:t> </a:t>
                      </a:r>
                      <a:r>
                        <a:rPr lang="id-ID" sz="1200" dirty="0" smtClean="0"/>
                        <a:t>98°04′42.16″ BT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4°09′21.68″-5°06′02.16″-LU 97°15′22.07″-</a:t>
                      </a:r>
                      <a:r>
                        <a:rPr lang="id-ID" sz="1200" baseline="0" dirty="0" smtClean="0"/>
                        <a:t> 97</a:t>
                      </a:r>
                      <a:r>
                        <a:rPr lang="id-ID" sz="1200" dirty="0" smtClean="0"/>
                        <a:t>°34′47.22 BT</a:t>
                      </a:r>
                    </a:p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3°40'46,13" - 4°16'50,45" LU 96°43'15,65" - 97°55'24,29" BT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03°53 '18,81" - 04°32' 56,76"</a:t>
                      </a:r>
                    </a:p>
                    <a:p>
                      <a:r>
                        <a:rPr lang="id-ID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  97°43' 41,51" -</a:t>
                      </a:r>
                    </a:p>
                    <a:p>
                      <a:r>
                        <a:rPr lang="id-ID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98°14' 45,41“ BT</a:t>
                      </a:r>
                      <a:endParaRPr lang="id-ID" sz="1200" dirty="0"/>
                    </a:p>
                  </a:txBody>
                  <a:tcPr/>
                </a:tc>
              </a:tr>
              <a:tr h="553070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2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Luas</a:t>
                      </a:r>
                      <a:r>
                        <a:rPr lang="id-ID" sz="1200" baseline="0" dirty="0" smtClean="0"/>
                        <a:t> Wilayah (KM2)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262,4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6906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5719,7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1939,7</a:t>
                      </a:r>
                      <a:endParaRPr lang="id-ID" sz="1200" dirty="0"/>
                    </a:p>
                  </a:txBody>
                  <a:tcPr/>
                </a:tc>
              </a:tr>
              <a:tr h="553070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3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Jumlah</a:t>
                      </a:r>
                      <a:r>
                        <a:rPr lang="id-ID" sz="1200" baseline="0" dirty="0" smtClean="0"/>
                        <a:t> Penduduk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148.945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328.768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81.382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257.681</a:t>
                      </a:r>
                      <a:endParaRPr lang="id-ID" sz="1200" dirty="0"/>
                    </a:p>
                  </a:txBody>
                  <a:tcPr/>
                </a:tc>
              </a:tr>
              <a:tr h="589938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4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Gross</a:t>
                      </a:r>
                      <a:r>
                        <a:rPr lang="id-ID" sz="1200" baseline="0" dirty="0" smtClean="0"/>
                        <a:t> Domestic Bruto (Rp)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 2 .000.000.000.000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 smtClean="0"/>
                        <a:t>2.480.000.000.0000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 925.511.051.0000</a:t>
                      </a:r>
                    </a:p>
                    <a:p>
                      <a:pPr algn="r"/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6.449.203.993.0000</a:t>
                      </a:r>
                    </a:p>
                    <a:p>
                      <a:pPr algn="r"/>
                      <a:endParaRPr lang="id-ID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0" y="21429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solidFill>
                  <a:srgbClr val="C00000"/>
                </a:solidFill>
              </a:rPr>
              <a:t>CONTACTS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2000240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pPr marL="342900" indent="-342900"/>
            <a:endParaRPr lang="id-ID" b="0" dirty="0" smtClean="0">
              <a:solidFill>
                <a:srgbClr val="000066"/>
              </a:solidFill>
              <a:latin typeface="Georgia" pitchFamily="18" charset="0"/>
            </a:endParaRPr>
          </a:p>
          <a:p>
            <a:endParaRPr lang="en-US" b="0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0" y="1700809"/>
          <a:ext cx="9144000" cy="5290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58"/>
                <a:gridCol w="2178854"/>
                <a:gridCol w="1713372"/>
                <a:gridCol w="1512168"/>
                <a:gridCol w="1728192"/>
                <a:gridCol w="1475656"/>
              </a:tblGrid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Institution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Contact Person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Title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Address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Telp / HP</a:t>
                      </a:r>
                      <a:endParaRPr lang="id-ID" dirty="0"/>
                    </a:p>
                  </a:txBody>
                  <a:tcPr/>
                </a:tc>
              </a:tr>
              <a:tr h="814938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1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Bappeda Kota Langsa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T. Said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Fadly</a:t>
                      </a:r>
                      <a:r>
                        <a:rPr lang="en-US" sz="1200" baseline="0" dirty="0" smtClean="0"/>
                        <a:t>, SE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Chief</a:t>
                      </a:r>
                      <a:r>
                        <a:rPr lang="id-ID" sz="1200" baseline="0" dirty="0" smtClean="0"/>
                        <a:t> Development Planing Board of Langsa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Jln.</a:t>
                      </a:r>
                      <a:r>
                        <a:rPr lang="id-ID" sz="1200" baseline="0" dirty="0" smtClean="0"/>
                        <a:t> Prof. A. Madjid Ibrahim  - Langsa</a:t>
                      </a:r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+ 62-641- 23896 /</a:t>
                      </a:r>
                    </a:p>
                    <a:p>
                      <a:r>
                        <a:rPr lang="id-ID" sz="1200" dirty="0" smtClean="0"/>
                        <a:t>085296222666</a:t>
                      </a:r>
                      <a:endParaRPr lang="id-ID" sz="1200" dirty="0"/>
                    </a:p>
                  </a:txBody>
                  <a:tcPr/>
                </a:tc>
              </a:tr>
              <a:tr h="691509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2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Dinas Pekerjaan Umum Kota Langsa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Ir. Said Mahdum Madjid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Head of  the Public Works Department</a:t>
                      </a:r>
                      <a:r>
                        <a:rPr lang="id-ID" sz="1200" baseline="0" dirty="0" smtClean="0"/>
                        <a:t> Langsa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Jln. A. Yani No. 99 Langsa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085260192537</a:t>
                      </a:r>
                      <a:endParaRPr lang="id-ID" sz="1200" dirty="0"/>
                    </a:p>
                  </a:txBody>
                  <a:tcPr/>
                </a:tc>
              </a:tr>
              <a:tr h="870381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3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Dinas Perhubungan Kota Langsa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H.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Jauhari</a:t>
                      </a:r>
                      <a:r>
                        <a:rPr lang="en-US" sz="1200" baseline="0" dirty="0" smtClean="0"/>
                        <a:t>, SH, MH</a:t>
                      </a:r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  <a:cs typeface="Arial" pitchFamily="34" charset="0"/>
                        </a:rPr>
                        <a:t>Head of </a:t>
                      </a:r>
                      <a:r>
                        <a:rPr lang="en-US" sz="1200" dirty="0" err="1" smtClean="0">
                          <a:latin typeface="+mn-lt"/>
                          <a:cs typeface="Arial" pitchFamily="34" charset="0"/>
                        </a:rPr>
                        <a:t>Dinases</a:t>
                      </a:r>
                      <a:r>
                        <a:rPr lang="en-US" sz="1200" dirty="0" smtClean="0">
                          <a:latin typeface="+mn-lt"/>
                          <a:cs typeface="Arial" pitchFamily="34" charset="0"/>
                        </a:rPr>
                        <a:t> Transportation, Communication and </a:t>
                      </a:r>
                      <a:r>
                        <a:rPr lang="en-US" sz="1200" dirty="0" err="1" smtClean="0">
                          <a:latin typeface="+mn-lt"/>
                          <a:cs typeface="Arial" pitchFamily="34" charset="0"/>
                        </a:rPr>
                        <a:t>Informatica</a:t>
                      </a:r>
                      <a:endParaRPr lang="en-US" sz="1200" dirty="0" smtClean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Jln.</a:t>
                      </a:r>
                      <a:r>
                        <a:rPr lang="id-ID" sz="1200" baseline="0" dirty="0" smtClean="0"/>
                        <a:t> Prof. A. Madjid Ibrahim No.313 - Langsa</a:t>
                      </a:r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+62-641-21017</a:t>
                      </a:r>
                    </a:p>
                    <a:p>
                      <a:r>
                        <a:rPr lang="id-ID" sz="1200" dirty="0" smtClean="0"/>
                        <a:t>08116722399</a:t>
                      </a:r>
                      <a:endParaRPr lang="id-ID" sz="1200" dirty="0"/>
                    </a:p>
                  </a:txBody>
                  <a:tcPr/>
                </a:tc>
              </a:tr>
              <a:tr h="671701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4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Bappeda Aceh Timur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Ir. </a:t>
                      </a:r>
                      <a:r>
                        <a:rPr lang="id-ID" sz="1200" dirty="0" smtClean="0"/>
                        <a:t>Husni Thamrin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Chief</a:t>
                      </a:r>
                      <a:r>
                        <a:rPr lang="id-ID" sz="1200" baseline="0" dirty="0" smtClean="0"/>
                        <a:t> Development Planing Board of Aceh Timur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Komplek Perkantoran</a:t>
                      </a:r>
                      <a:r>
                        <a:rPr lang="id-ID" sz="1200" baseline="0" dirty="0" smtClean="0"/>
                        <a:t> PEMKAB Aceh Timur</a:t>
                      </a:r>
                    </a:p>
                    <a:p>
                      <a:r>
                        <a:rPr lang="id-ID" sz="1200" baseline="0" dirty="0" smtClean="0"/>
                        <a:t>IDI – Aceh Timur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081376347218</a:t>
                      </a:r>
                      <a:endParaRPr lang="id-ID" dirty="0"/>
                    </a:p>
                  </a:txBody>
                  <a:tcPr/>
                </a:tc>
              </a:tr>
              <a:tr h="870381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5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Bappeda Aceh Tamiang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Ir. </a:t>
                      </a:r>
                      <a:r>
                        <a:rPr lang="en-US" sz="1200" dirty="0" err="1" smtClean="0"/>
                        <a:t>Adi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Darma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MSi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Chief</a:t>
                      </a:r>
                      <a:r>
                        <a:rPr lang="id-ID" sz="1200" baseline="0" dirty="0" smtClean="0"/>
                        <a:t> Development Planing Board of Aceh Tamiang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Komplek Perkantoran PEMKAB Aceh Tamiang Kav. H2– Karang Baru</a:t>
                      </a:r>
                      <a:br>
                        <a:rPr lang="id-ID" sz="1200" dirty="0" smtClean="0"/>
                      </a:br>
                      <a:r>
                        <a:rPr lang="id-ID" sz="1200" dirty="0" smtClean="0"/>
                        <a:t>Aceh Tamiang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+ 62-641- 7447043 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 smtClean="0"/>
                        <a:t>085373143000</a:t>
                      </a:r>
                    </a:p>
                  </a:txBody>
                  <a:tcPr/>
                </a:tc>
              </a:tr>
              <a:tr h="984635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6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Bappeda Gayo Lues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Kasman.ST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Insfastructure Dept Head </a:t>
                      </a:r>
                      <a:r>
                        <a:rPr lang="id-ID" sz="1200" baseline="0" dirty="0" smtClean="0"/>
                        <a:t>Development Planing Board of Gayo Lues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Jln.Tgk.Mahmud No.3.Komplek Perkantoran Pemda Gayo Lues – Blang Kejeren 24653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+62-642-21599 /</a:t>
                      </a:r>
                    </a:p>
                    <a:p>
                      <a:r>
                        <a:rPr lang="id-ID" sz="1200" dirty="0" smtClean="0"/>
                        <a:t>081377246971</a:t>
                      </a:r>
                      <a:endParaRPr lang="id-ID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Foto 2\Copy of IMG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https://encrypted-tbn0.gstatic.com/images?q=tbn:ANd9GcSGe4avP-8maKNPobh-x9QtRJvltgNiJ5rv2FPJWqE7cD_YGlaO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https://encrypted-tbn1.gstatic.com/images?q=tbn:ANd9GcTNMTcRXT_pfbuwoAXegdd7v5z9V5ZyisSF3Ylrm_HY-d5jRz4TY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C:\Users\manfred.SWISSCONTACT\Desktop\Cocoa Picture\Smiling cocoa farmer\Panen Coklat 1 - Small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:\FOTO AGUS\IMG_1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6000768"/>
            <a:ext cx="928694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F:\FOTO AGUS\DSC000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F:\Foto 2\IMG_16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6000768"/>
            <a:ext cx="1071570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7" name="Picture 5" descr="F:\Foto 2\IMG_16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43868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F:\Foto 2\IMG_16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000768"/>
            <a:ext cx="107153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F:\Foto 2\DSC000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6000768"/>
            <a:ext cx="1000132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428992" y="2714620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id-ID" sz="2800" dirty="0" smtClean="0"/>
          </a:p>
          <a:p>
            <a:pPr marL="514350" indent="-514350"/>
            <a:endParaRPr lang="id-ID" sz="2800" dirty="0"/>
          </a:p>
        </p:txBody>
      </p:sp>
      <p:sp>
        <p:nvSpPr>
          <p:cNvPr id="22" name="Rectangle 21"/>
          <p:cNvSpPr/>
          <p:nvPr/>
        </p:nvSpPr>
        <p:spPr>
          <a:xfrm>
            <a:off x="2645513" y="2967335"/>
            <a:ext cx="38529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Sekian &amp;</a:t>
            </a:r>
          </a:p>
          <a:p>
            <a:pPr algn="ctr"/>
            <a:r>
              <a:rPr lang="id-I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Terima kasih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</TotalTime>
  <Words>1809</Words>
  <Application>Microsoft Office PowerPoint</Application>
  <PresentationFormat>On-screen Show (4:3)</PresentationFormat>
  <Paragraphs>616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Daffa</dc:creator>
  <cp:lastModifiedBy>acer</cp:lastModifiedBy>
  <cp:revision>134</cp:revision>
  <dcterms:created xsi:type="dcterms:W3CDTF">2013-02-03T08:45:43Z</dcterms:created>
  <dcterms:modified xsi:type="dcterms:W3CDTF">2014-10-29T01:25:24Z</dcterms:modified>
</cp:coreProperties>
</file>